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Override PartName="/ppt/slideLayouts/slideLayout85.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slideLayouts/slideLayout81.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52" r:id="rId2"/>
    <p:sldMasterId id="2147483864" r:id="rId3"/>
    <p:sldMasterId id="2147483876" r:id="rId4"/>
    <p:sldMasterId id="2147483888" r:id="rId5"/>
    <p:sldMasterId id="2147483900" r:id="rId6"/>
    <p:sldMasterId id="2147483924" r:id="rId7"/>
    <p:sldMasterId id="2147483936" r:id="rId8"/>
  </p:sldMasterIdLst>
  <p:notesMasterIdLst>
    <p:notesMasterId r:id="rId29"/>
  </p:notesMasterIdLst>
  <p:handoutMasterIdLst>
    <p:handoutMasterId r:id="rId30"/>
  </p:handoutMasterIdLst>
  <p:sldIdLst>
    <p:sldId id="256" r:id="rId9"/>
    <p:sldId id="257" r:id="rId10"/>
    <p:sldId id="258" r:id="rId11"/>
    <p:sldId id="259" r:id="rId12"/>
    <p:sldId id="260" r:id="rId13"/>
    <p:sldId id="261" r:id="rId14"/>
    <p:sldId id="263" r:id="rId15"/>
    <p:sldId id="262"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41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31D2FE-72D2-44F6-933C-1BD7DF118AE6}" type="datetimeFigureOut">
              <a:rPr lang="fr-FR" smtClean="0"/>
              <a:pPr/>
              <a:t>11/03/2011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E042AA-4C71-404E-8991-60D2E3880A2C}" type="slidenum">
              <a:rPr lang="fr-FR" smtClean="0"/>
              <a:pPr/>
              <a:t>‹N°›</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7E828-85D8-4438-B849-337D881F50D1}" type="datetimeFigureOut">
              <a:rPr lang="fr-FR" smtClean="0"/>
              <a:pPr/>
              <a:t>11/03/2011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6B54C8-8D8A-46D5-B0B8-C8C8B6EABD6F}" type="slidenum">
              <a:rPr lang="fr-FR" smtClean="0"/>
              <a:pPr/>
              <a:t>‹N°›</a:t>
            </a:fld>
            <a:endParaRPr lang="fr-FR"/>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86B54C8-8D8A-46D5-B0B8-C8C8B6EABD6F}" type="slidenum">
              <a:rPr lang="fr-FR" smtClean="0"/>
              <a:pPr/>
              <a:t>20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08842C6E-05A3-4B35-BD8C-812F0EEAE025}" type="datetime1">
              <a:rPr lang="fr-FR" smtClean="0"/>
              <a:pPr/>
              <a:t>11/03/2011</a:t>
            </a:fld>
            <a:endParaRPr lang="fr-BE"/>
          </a:p>
        </p:txBody>
      </p:sp>
      <p:sp>
        <p:nvSpPr>
          <p:cNvPr id="16" name="Espace réservé du numéro de diapositive 15"/>
          <p:cNvSpPr>
            <a:spLocks noGrp="1"/>
          </p:cNvSpPr>
          <p:nvPr>
            <p:ph type="sldNum" sz="quarter" idx="11"/>
          </p:nvPr>
        </p:nvSpPr>
        <p:spPr/>
        <p:txBody>
          <a:bodyPr/>
          <a:lstStyle/>
          <a:p>
            <a:fld id="{CF4668DC-857F-487D-BFFA-8C0CA5037977}" type="slidenum">
              <a:rPr lang="fr-BE" smtClean="0"/>
              <a:pPr/>
              <a:t>‹N°›</a:t>
            </a:fld>
            <a:endParaRPr lang="fr-BE"/>
          </a:p>
        </p:txBody>
      </p:sp>
      <p:sp>
        <p:nvSpPr>
          <p:cNvPr id="17" name="Espace réservé du pied de page 16"/>
          <p:cNvSpPr>
            <a:spLocks noGrp="1"/>
          </p:cNvSpPr>
          <p:nvPr>
            <p:ph type="ftr" sz="quarter" idx="12"/>
          </p:nvPr>
        </p:nvSpPr>
        <p:spPr/>
        <p:txBody>
          <a:bodyPr/>
          <a:lstStyle/>
          <a:p>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E3177AE0-A2B2-426E-BEE8-C05A62CBFCB8}" type="datetime1">
              <a:rPr lang="fr-FR" smtClean="0"/>
              <a:pPr/>
              <a:t>11/03/2011</a:t>
            </a:fld>
            <a:endParaRPr lang="fr-BE"/>
          </a:p>
        </p:txBody>
      </p:sp>
      <p:sp>
        <p:nvSpPr>
          <p:cNvPr id="15" name="Espace réservé du numéro de diapositive 14"/>
          <p:cNvSpPr>
            <a:spLocks noGrp="1"/>
          </p:cNvSpPr>
          <p:nvPr>
            <p:ph type="sldNum" sz="quarter" idx="15"/>
          </p:nvPr>
        </p:nvSpPr>
        <p:spPr/>
        <p:txBody>
          <a:bodyPr/>
          <a:lstStyle>
            <a:lvl1pPr algn="ctr">
              <a:defRPr/>
            </a:lvl1pPr>
          </a:lstStyle>
          <a:p>
            <a:fld id="{CF4668DC-857F-487D-BFFA-8C0CA5037977}" type="slidenum">
              <a:rPr lang="fr-BE" smtClean="0"/>
              <a:pPr/>
              <a:t>‹N°›</a:t>
            </a:fld>
            <a:endParaRPr lang="fr-BE"/>
          </a:p>
        </p:txBody>
      </p:sp>
      <p:sp>
        <p:nvSpPr>
          <p:cNvPr id="16" name="Espace réservé du pied de page 15"/>
          <p:cNvSpPr>
            <a:spLocks noGrp="1"/>
          </p:cNvSpPr>
          <p:nvPr>
            <p:ph type="ftr" sz="quarter" idx="16"/>
          </p:nvPr>
        </p:nvSpPr>
        <p:spPr/>
        <p:txBody>
          <a:bodyPr/>
          <a:lstStyle/>
          <a:p>
            <a:endParaRPr lang="fr-BE"/>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2BFB8E70-2BCE-4A8E-A5D2-1863990F3E00}"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A37B2B24-0A28-433D-9265-DB9D39C05A82}"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7" name="Espace réservé de la date 6"/>
          <p:cNvSpPr>
            <a:spLocks noGrp="1"/>
          </p:cNvSpPr>
          <p:nvPr>
            <p:ph type="dt" sz="half" idx="10"/>
          </p:nvPr>
        </p:nvSpPr>
        <p:spPr/>
        <p:txBody>
          <a:bodyPr/>
          <a:lstStyle/>
          <a:p>
            <a:fld id="{1F10C7E0-98B8-41F9-9825-CF614A783DA6}" type="datetime1">
              <a:rPr lang="fr-FR" smtClean="0"/>
              <a:pPr/>
              <a:t>11/03/2011</a:t>
            </a:fld>
            <a:endParaRPr lang="fr-BE"/>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75FEE20F-F85A-4C6D-B133-4A7512518468}" type="datetime1">
              <a:rPr lang="fr-FR" smtClean="0"/>
              <a:pPr/>
              <a:t>11/03/2011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E46A71-E8F8-4B11-866F-3A00F0B24D5D}"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C0D49B43-625F-4CCC-8B11-A514A207AE35}" type="datetime1">
              <a:rPr lang="fr-FR" smtClean="0"/>
              <a:pPr/>
              <a:t>11/03/2011</a:t>
            </a:fld>
            <a:endParaRPr lang="fr-BE"/>
          </a:p>
        </p:txBody>
      </p:sp>
      <p:sp>
        <p:nvSpPr>
          <p:cNvPr id="9" name="Espace réservé du numéro de diapositive 8"/>
          <p:cNvSpPr>
            <a:spLocks noGrp="1"/>
          </p:cNvSpPr>
          <p:nvPr>
            <p:ph type="sldNum" sz="quarter" idx="15"/>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a:lstStyle/>
          <a:p>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F441F0F6-026B-4677-8C00-896D5809DE5A}" type="datetime1">
              <a:rPr lang="fr-FR" smtClean="0"/>
              <a:pPr/>
              <a:t>11/03/2011</a:t>
            </a:fld>
            <a:endParaRPr lang="fr-BE"/>
          </a:p>
        </p:txBody>
      </p:sp>
      <p:sp>
        <p:nvSpPr>
          <p:cNvPr id="9" name="Espace réservé du numéro de diapositive 8"/>
          <p:cNvSpPr>
            <a:spLocks noGrp="1"/>
          </p:cNvSpPr>
          <p:nvPr>
            <p:ph type="sldNum" sz="quarter" idx="11"/>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p:txBody>
          <a:bodyPr/>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A551B5B-1FA0-42ED-A9C1-6025CBFDAB74}"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E7F2791-3247-446B-B39E-1DA12184D4F9}"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AB81D4E7-19EE-4672-8995-C5B950C89CB5}" type="datetime1">
              <a:rPr lang="fr-FR" smtClean="0"/>
              <a:pPr/>
              <a:t>11/03/2011</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CF4668DC-857F-487D-BFFA-8C0CA5037977}"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17F9AD7-DC97-4EDD-AC08-4799B5B93EDE}"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4F29E542-0F81-4044-ABEF-C29D636D5744}"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5A482FFE-EECF-46BA-A223-D1359268457D}"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5C0D8089-8F74-45B5-87FF-B32A25D2A021}" type="datetime1">
              <a:rPr lang="fr-FR" smtClean="0"/>
              <a:pPr/>
              <a:t>11/03/2011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3694F983-5C89-4B62-BDFB-40AAA53DC3DF}" type="datetime1">
              <a:rPr lang="fr-FR" smtClean="0"/>
              <a:pPr/>
              <a:t>11/03/2011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BCC5EEE-C612-4CA7-8FFC-0CEE4E7F6D43}"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60913501-F6F1-4426-B270-A6C83003A9FC}"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579F3CB8-8336-460B-A744-F5686AE541D0}"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491C31D-275C-4378-B001-B771AF4539B0}"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9740970-4774-419E-9037-A7AD33975CD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0F4C43C6-021A-4734-8C41-CE90BEE4D8EC}" type="datetime1">
              <a:rPr lang="fr-FR" smtClean="0"/>
              <a:pPr/>
              <a:t>11/03/2011</a:t>
            </a:fld>
            <a:endParaRPr lang="fr-BE"/>
          </a:p>
        </p:txBody>
      </p:sp>
      <p:sp>
        <p:nvSpPr>
          <p:cNvPr id="2" name="Espace réservé du pied de page 1"/>
          <p:cNvSpPr>
            <a:spLocks noGrp="1"/>
          </p:cNvSpPr>
          <p:nvPr>
            <p:ph type="ftr" sz="quarter" idx="11"/>
          </p:nvPr>
        </p:nvSpPr>
        <p:spPr/>
        <p:txBody>
          <a:bodyPr/>
          <a:lstStyle/>
          <a:p>
            <a:endParaRPr lang="fr-BE"/>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F0417891-7209-4AB4-9A4B-9B47310FC9FF}" type="datetime1">
              <a:rPr lang="fr-FR" smtClean="0"/>
              <a:pPr/>
              <a:t>11/03/2011</a:t>
            </a:fld>
            <a:endParaRPr lang="fr-BE"/>
          </a:p>
        </p:txBody>
      </p:sp>
      <p:sp>
        <p:nvSpPr>
          <p:cNvPr id="19" name="Espace réservé du pied de page 18"/>
          <p:cNvSpPr>
            <a:spLocks noGrp="1"/>
          </p:cNvSpPr>
          <p:nvPr>
            <p:ph type="ftr" sz="quarter" idx="11"/>
          </p:nvPr>
        </p:nvSpPr>
        <p:spPr>
          <a:xfrm>
            <a:off x="3581400" y="76200"/>
            <a:ext cx="2895600" cy="288925"/>
          </a:xfrm>
        </p:spPr>
        <p:txBody>
          <a:bodyPr/>
          <a:lstStyle/>
          <a:p>
            <a:endParaRPr lang="fr-BE"/>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4EC1952B-6B6A-4E5D-BCC4-A8C4B31D49C1}" type="datetime1">
              <a:rPr lang="fr-FR" smtClean="0"/>
              <a:pPr/>
              <a:t>11/03/2011</a:t>
            </a:fld>
            <a:endParaRPr lang="fr-BE"/>
          </a:p>
        </p:txBody>
      </p:sp>
      <p:sp>
        <p:nvSpPr>
          <p:cNvPr id="11" name="Espace réservé du pied de page 10"/>
          <p:cNvSpPr>
            <a:spLocks noGrp="1"/>
          </p:cNvSpPr>
          <p:nvPr>
            <p:ph type="ftr" sz="quarter" idx="11"/>
          </p:nvPr>
        </p:nvSpPr>
        <p:spPr/>
        <p:txBody>
          <a:bodyPr/>
          <a:lstStyle/>
          <a:p>
            <a:endParaRPr lang="fr-BE"/>
          </a:p>
        </p:txBody>
      </p:sp>
      <p:sp>
        <p:nvSpPr>
          <p:cNvPr id="16" name="Espace réservé du numéro de diapositive 15"/>
          <p:cNvSpPr>
            <a:spLocks noGrp="1"/>
          </p:cNvSpPr>
          <p:nvPr>
            <p:ph type="sldNum" sz="quarter" idx="12"/>
          </p:nvPr>
        </p:nvSpPr>
        <p:spPr/>
        <p:txBody>
          <a:bodyPr/>
          <a:lstStyle/>
          <a:p>
            <a:fld id="{CF4668DC-857F-487D-BFFA-8C0CA5037977}" type="slidenum">
              <a:rPr lang="fr-BE" smtClean="0"/>
              <a:pPr/>
              <a:t>‹N°›</a:t>
            </a:fld>
            <a:endParaRPr lang="fr-BE"/>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920E944F-24CC-4935-9F0A-5E1CAAF6B4AE}" type="datetime1">
              <a:rPr lang="fr-FR" smtClean="0"/>
              <a:pPr/>
              <a:t>11/03/2011</a:t>
            </a:fld>
            <a:endParaRPr lang="fr-BE"/>
          </a:p>
        </p:txBody>
      </p:sp>
      <p:sp>
        <p:nvSpPr>
          <p:cNvPr id="10" name="Espace réservé du pied de page 9"/>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DACE48DC-7B2B-46C3-83E3-9DEC0CFE1472}"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229600" y="6477000"/>
            <a:ext cx="762000" cy="246888"/>
          </a:xfrm>
        </p:spPr>
        <p:txBody>
          <a:bodyPr/>
          <a:lstStyle/>
          <a:p>
            <a:fld id="{CF4668DC-857F-487D-BFFA-8C0CA5037977}" type="slidenum">
              <a:rPr lang="fr-BE" smtClean="0"/>
              <a:pPr/>
              <a:t>‹N°›</a:t>
            </a:fld>
            <a:endParaRPr lang="fr-BE"/>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0BB19F3E-F32B-48E2-B4D8-C123BDF364C8}" type="datetime1">
              <a:rPr lang="fr-FR" smtClean="0"/>
              <a:pPr/>
              <a:t>11/03/2011</a:t>
            </a:fld>
            <a:endParaRPr lang="fr-BE"/>
          </a:p>
        </p:txBody>
      </p:sp>
      <p:sp>
        <p:nvSpPr>
          <p:cNvPr id="21" name="Espace réservé du pied de page 20"/>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9A6BB1D7-A3DA-4779-BD60-39D14A71F9F1}" type="datetime1">
              <a:rPr lang="fr-FR" smtClean="0"/>
              <a:pPr/>
              <a:t>11/03/2011</a:t>
            </a:fld>
            <a:endParaRPr lang="fr-BE"/>
          </a:p>
        </p:txBody>
      </p:sp>
      <p:sp>
        <p:nvSpPr>
          <p:cNvPr id="24" name="Espace réservé du pied de page 23"/>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88FA6E34-2AB6-424F-B90A-78B22932846C}" type="datetime1">
              <a:rPr lang="fr-FR" smtClean="0"/>
              <a:pPr/>
              <a:t>11/03/2011</a:t>
            </a:fld>
            <a:endParaRPr lang="fr-BE"/>
          </a:p>
        </p:txBody>
      </p:sp>
      <p:sp>
        <p:nvSpPr>
          <p:cNvPr id="29" name="Espace réservé du pied de page 28"/>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FAB3EBAA-8823-4419-8F51-26B8C4CD67C1}"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DA0BF3D-717D-40A8-8E55-291D579CCA75}"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4052B7D-0BD2-474F-937A-CB9D81E7BBA2}"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r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86387E7-FB98-448D-885D-FB152ABF6FD1}" type="datetime1">
              <a:rPr lang="fr-FR" smtClean="0"/>
              <a:pPr/>
              <a:t>11/03/2011</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856DDB1-EDCB-417D-B7E5-CF0A1AB5ECE1}"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DFBA2E83-3683-4654-8B3A-E0FE18B0F59F}"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F854631-7A1A-450B-8E74-046A8FE34C84}"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2236E760-B968-4931-AEC6-37F0AF2AE2B5}" type="datetime1">
              <a:rPr lang="fr-FR" smtClean="0"/>
              <a:pPr/>
              <a:t>11/03/2011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13AE183-51A5-4CAD-97FB-03BC8292F8AC}" type="datetime1">
              <a:rPr lang="fr-FR" smtClean="0"/>
              <a:pPr/>
              <a:t>11/03/2011</a:t>
            </a:fld>
            <a:endParaRPr lang="fr-BE"/>
          </a:p>
        </p:txBody>
      </p:sp>
      <p:sp>
        <p:nvSpPr>
          <p:cNvPr id="8" name="Espace réservé du numéro de diapositive 7"/>
          <p:cNvSpPr>
            <a:spLocks noGrp="1"/>
          </p:cNvSpPr>
          <p:nvPr>
            <p:ph type="sldNum" sz="quarter" idx="11"/>
          </p:nvPr>
        </p:nvSpPr>
        <p:spPr/>
        <p:txBody>
          <a:bodyPr/>
          <a:lstStyle/>
          <a:p>
            <a:fld id="{CF4668DC-857F-487D-BFFA-8C0CA5037977}" type="slidenum">
              <a:rPr lang="fr-BE" smtClean="0"/>
              <a:pPr/>
              <a:t>‹N°›</a:t>
            </a:fld>
            <a:endParaRPr lang="fr-BE"/>
          </a:p>
        </p:txBody>
      </p:sp>
      <p:sp>
        <p:nvSpPr>
          <p:cNvPr id="9" name="Espace réservé du pied de page 8"/>
          <p:cNvSpPr>
            <a:spLocks noGrp="1"/>
          </p:cNvSpPr>
          <p:nvPr>
            <p:ph type="ftr" sz="quarter" idx="12"/>
          </p:nvPr>
        </p:nvSpPr>
        <p:spPr/>
        <p:txBody>
          <a:bodyPr/>
          <a:lstStyle/>
          <a:p>
            <a:endParaRPr lang="fr-B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C88C090-BE7E-49B9-B3C7-2F9E28CB4463}"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9611F2A8-AC39-4E43-8A7B-6F4DB8B5142F}"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156448" y="6422064"/>
            <a:ext cx="762000" cy="365125"/>
          </a:xfrm>
        </p:spPr>
        <p:txBody>
          <a:bodyPr/>
          <a:lstStyle/>
          <a:p>
            <a:fld id="{CF4668DC-857F-487D-BFFA-8C0CA5037977}" type="slidenum">
              <a:rPr lang="fr-BE" smtClean="0"/>
              <a:pPr/>
              <a:t>‹N°›</a:t>
            </a:fld>
            <a:endParaRPr lang="fr-B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457200" y="6422064"/>
            <a:ext cx="2133600" cy="365125"/>
          </a:xfrm>
        </p:spPr>
        <p:txBody>
          <a:bodyPr/>
          <a:lstStyle/>
          <a:p>
            <a:fld id="{D7CE0135-313E-4482-B057-83AA22516B86}"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7411AE7-CE7F-4DD7-8707-E564EBB65CB8}"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762683B-2620-4F9B-A265-56ED1F80E35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extLst/>
          </a:lstStyle>
          <a:p>
            <a:fld id="{26F6BAF9-86F4-4E9D-9034-2FE7C849CDB8}" type="datetime1">
              <a:rPr lang="fr-FR" smtClean="0"/>
              <a:pPr/>
              <a:t>11/03/2011</a:t>
            </a:fld>
            <a:endParaRPr lang="fr-BE"/>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2" name="Espace réservé du pied de page 11"/>
          <p:cNvSpPr>
            <a:spLocks noGrp="1"/>
          </p:cNvSpPr>
          <p:nvPr>
            <p:ph type="ftr" sz="quarter" idx="12"/>
          </p:nvPr>
        </p:nvSpPr>
        <p:spPr>
          <a:xfrm>
            <a:off x="1600200" y="6509004"/>
            <a:ext cx="3907464" cy="274320"/>
          </a:xfrm>
        </p:spPr>
        <p:txBody>
          <a:bodyPr vert="horz" rtlCol="0"/>
          <a:lstStyle>
            <a:extLst/>
          </a:lstStyle>
          <a:p>
            <a:endParaRPr lang="fr-B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FE45FA4-8A2A-4235-A781-0DC05D6ED1DC}" type="datetime1">
              <a:rPr lang="fr-FR" smtClean="0"/>
              <a:pPr/>
              <a:t>11/03/2011</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extLst/>
          </a:lstStyle>
          <a:p>
            <a:fld id="{DD7109CC-14D5-4E44-9F3E-3E3DDA6E33FA}" type="datetime1">
              <a:rPr lang="fr-FR" smtClean="0"/>
              <a:pPr/>
              <a:t>11/03/2011</a:t>
            </a:fld>
            <a:endParaRPr lang="fr-BE"/>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a:xfrm>
            <a:off x="1600200" y="6513670"/>
            <a:ext cx="3907464" cy="274320"/>
          </a:xfrm>
        </p:spPr>
        <p:txBody>
          <a:bodyPr vert="horz" rtlCol="0"/>
          <a:lstStyle>
            <a:extLst/>
          </a:lstStyle>
          <a:p>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F416887-0425-47F6-9368-A11CC1C6C3F1}" type="datetime1">
              <a:rPr lang="fr-FR" smtClean="0"/>
              <a:pPr/>
              <a:t>11/03/2011</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a:xfrm>
            <a:off x="8641080" y="6514568"/>
            <a:ext cx="464288" cy="274320"/>
          </a:xfrm>
        </p:spPr>
        <p:txBody>
          <a:bodyPr/>
          <a:lstStyle>
            <a:extLst/>
          </a:lstStyle>
          <a:p>
            <a:fld id="{CF4668DC-857F-487D-BFFA-8C0CA5037977}" type="slidenum">
              <a:rPr lang="fr-BE" smtClean="0"/>
              <a:pPr/>
              <a:t>‹N°›</a:t>
            </a:fld>
            <a:endParaRPr lang="fr-BE"/>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12CE7ABF-AA6D-4D06-B647-91A5D353F41D}" type="datetime1">
              <a:rPr lang="fr-FR" smtClean="0"/>
              <a:pPr/>
              <a:t>11/03/2011</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a:xfrm>
            <a:off x="8641080" y="6514568"/>
            <a:ext cx="464288" cy="274320"/>
          </a:xfrm>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3640BC4F-38E6-4EC2-A931-0D818DAB97DD}" type="datetime1">
              <a:rPr lang="fr-FR" smtClean="0"/>
              <a:pPr/>
              <a:t>11/03/2011</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C947C6D4-99C2-4EB6-A634-639D818E18EE}" type="datetime1">
              <a:rPr lang="fr-FR" smtClean="0"/>
              <a:pPr/>
              <a:t>11/03/2011</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extLst/>
          </a:lstStyle>
          <a:p>
            <a:fld id="{64C1CDDB-E986-4FE8-BD28-F309A655435D}" type="datetime1">
              <a:rPr lang="fr-FR" smtClean="0"/>
              <a:pPr/>
              <a:t>11/03/2011</a:t>
            </a:fld>
            <a:endParaRPr lang="fr-BE"/>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1" name="Espace réservé du pied de page 10"/>
          <p:cNvSpPr>
            <a:spLocks noGrp="1"/>
          </p:cNvSpPr>
          <p:nvPr>
            <p:ph type="ftr" sz="quarter" idx="12"/>
          </p:nvPr>
        </p:nvSpPr>
        <p:spPr>
          <a:xfrm>
            <a:off x="1600200" y="6513670"/>
            <a:ext cx="3907464" cy="274320"/>
          </a:xfrm>
        </p:spPr>
        <p:txBody>
          <a:bodyPr vert="horz" rtlCol="0"/>
          <a:lstStyle>
            <a:extLst/>
          </a:lstStyle>
          <a:p>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extLst/>
          </a:lstStyle>
          <a:p>
            <a:fld id="{685975A2-82DD-4EB8-9B6B-41B28039DCD3}" type="datetime1">
              <a:rPr lang="fr-FR" smtClean="0"/>
              <a:pPr/>
              <a:t>11/03/2011</a:t>
            </a:fld>
            <a:endParaRPr lang="fr-BE"/>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a:xfrm>
            <a:off x="1600200" y="6509004"/>
            <a:ext cx="3907464" cy="274320"/>
          </a:xfrm>
        </p:spPr>
        <p:txBody>
          <a:bodyPr vert="horz" rtlCol="0"/>
          <a:lstStyle>
            <a:extLst/>
          </a:lstStyle>
          <a:p>
            <a:endParaRPr lang="fr-B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67BBBE50-174F-46C0-806E-C617984CA8C2}" type="datetime1">
              <a:rPr lang="fr-FR" smtClean="0"/>
              <a:pPr/>
              <a:t>11/03/2011</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1FE8F16-599E-4E7E-B3A8-BFB255A37367}" type="datetime1">
              <a:rPr lang="fr-FR" smtClean="0"/>
              <a:pPr/>
              <a:t>11/03/2011</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FC740328-5717-4885-9222-377D1F19F4A4}" type="datetime1">
              <a:rPr lang="fr-FR" smtClean="0"/>
              <a:pPr/>
              <a:t>11/03/2011</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CF4668DC-857F-487D-BFFA-8C0CA5037977}"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983187D-41BA-420D-BB84-943686071DD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3860E5B3-DB3E-4EF0-96C8-8DA79FE322B2}"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F4E669A8-111F-420F-BA66-F98D56FBE0D5}"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40B508EF-6222-4596-903E-104CB12F7230}" type="datetime1">
              <a:rPr lang="fr-FR" smtClean="0"/>
              <a:pPr/>
              <a:t>11/03/2011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C0C100D-EB6A-48F9-A25A-0C75A60CA8A2}" type="datetime1">
              <a:rPr lang="fr-FR" smtClean="0"/>
              <a:pPr/>
              <a:t>11/03/2011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0C2B0A4-E6B4-4301-AEE2-88A6607E366C}"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EB524814-49F3-4B58-9F6D-5DC2D2657A9C}"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154393EA-006B-4C78-A8C9-1B16F2878131}"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450422B-58B3-4972-8F9B-7B5A8E7CEA15}"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05B1484-4892-4AC2-9307-1FB660DF8D30}"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F5A0F73-FF0D-4250-8848-653DCA26E22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1946916-2B30-465D-B01F-788E859DC55B}"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2629199-B5B9-42B1-8C28-23F5957DA4E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29C5222-94AB-447F-920B-EA06010D4B10}"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220235B-F893-4D0F-BA1A-88D398CA1930}" type="datetime1">
              <a:rPr lang="fr-FR" smtClean="0"/>
              <a:pPr/>
              <a:t>11/03/2011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DB5982D-5162-4A5E-961A-91BA4623B4B3}" type="datetime1">
              <a:rPr lang="fr-FR" smtClean="0"/>
              <a:pPr/>
              <a:t>11/03/2011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9A132E9-731A-4E3F-8A05-558F23171B87}"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6002640-D1D7-42E9-AEB3-419D0DE5A150}"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3CD2358-19FC-4CD0-82F5-F7250A2B35AC}"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EAE9294-4DB0-426E-B275-9946A575FD0D}"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1AC78AA-2F16-4D94-8EAB-47D11F0B889C}"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281C4B0C-6B09-4818-ACF6-52F113E6FB48}" type="datetime1">
              <a:rPr lang="fr-FR" smtClean="0"/>
              <a:pPr/>
              <a:t>11/03/2011</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4443F3-E277-464F-A87C-720EB7668EAA}"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121484CF-AA64-4988-B68D-3C9ADFF5138F}"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7072079-24C7-461A-83A9-60811D733C72}"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EEF816E-AE43-4AFE-B3D7-4DC578B68E55}" type="datetime1">
              <a:rPr lang="fr-FR" smtClean="0"/>
              <a:pPr/>
              <a:t>11/03/2011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67F5EF88-137D-4BBC-87C7-52883838E30A}" type="datetime1">
              <a:rPr lang="fr-FR" smtClean="0"/>
              <a:pPr/>
              <a:t>11/03/2011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32E142B-E665-4C14-BA1C-A178917E9311}" type="datetime1">
              <a:rPr lang="fr-FR" smtClean="0"/>
              <a:pPr/>
              <a:t>11/03/2011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9CCA5944-6FE1-4E7E-B5EC-3D62D9902CA5}"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26C29974-F8E6-4C4C-9C05-0E97D40DD901}" type="datetime1">
              <a:rPr lang="fr-FR" smtClean="0"/>
              <a:pPr/>
              <a:t>11/03/2011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F4668DC-857F-487D-BFFA-8C0CA5037977}" type="slidenum">
              <a:rPr lang="fr-BE" smtClean="0"/>
              <a:pPr/>
              <a:t>‹N°›</a:t>
            </a:fld>
            <a:endParaRPr lang="fr-BE"/>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5359FC-2A56-4E99-B77B-D65A8592D7FE}"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FDA97A0-A8DF-4C7C-BF65-7244935D0280}" type="datetime1">
              <a:rPr lang="fr-FR" smtClean="0"/>
              <a:pPr/>
              <a:t>11/03/2011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3B27CEF-A009-4835-B845-D5C7AE2EF4EB}" type="datetime1">
              <a:rPr lang="fr-FR" smtClean="0"/>
              <a:pPr/>
              <a:t>11/03/2011</a:t>
            </a:fld>
            <a:endParaRPr lang="fr-BE"/>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BE"/>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4668DC-857F-487D-BFFA-8C0CA5037977}" type="slidenum">
              <a:rPr lang="fr-BE" smtClean="0"/>
              <a:pPr/>
              <a:t>‹N°›</a:t>
            </a:fld>
            <a:endParaRPr lang="fr-BE"/>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0345DB4-BBD4-4A03-AD9F-F6F103168DC6}" type="datetime1">
              <a:rPr lang="fr-FR" smtClean="0"/>
              <a:pPr/>
              <a:t>11/03/2011</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B56758A-2630-4BF5-8AEB-2AB1BA204360}" type="datetime1">
              <a:rPr lang="fr-FR" smtClean="0"/>
              <a:pPr/>
              <a:t>11/03/2011</a:t>
            </a:fld>
            <a:endParaRPr lang="fr-BE"/>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BE"/>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F4668DC-857F-487D-BFFA-8C0CA5037977}" type="slidenum">
              <a:rPr lang="fr-BE" smtClean="0"/>
              <a:pPr/>
              <a:t>‹N°›</a:t>
            </a:fld>
            <a:endParaRPr lang="fr-BE"/>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orme libre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Espace réservé du titre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AD6F59A-F378-4EE1-807E-760940CC0392}" type="datetime1">
              <a:rPr lang="fr-FR" smtClean="0"/>
              <a:pPr/>
              <a:t>11/03/2011</a:t>
            </a:fld>
            <a:endParaRPr lang="fr-BE"/>
          </a:p>
        </p:txBody>
      </p:sp>
      <p:sp>
        <p:nvSpPr>
          <p:cNvPr id="22" name="Espace réservé du pied de pa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fr-BE"/>
          </a:p>
        </p:txBody>
      </p:sp>
      <p:sp>
        <p:nvSpPr>
          <p:cNvPr id="18" name="Espace réservé du numéro de diapositive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BE"/>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91C9E0FF-8F8F-472E-80D6-FC7235C1DDE3}" type="datetime1">
              <a:rPr lang="fr-FR" smtClean="0"/>
              <a:pPr/>
              <a:t>11/03/2011</a:t>
            </a:fld>
            <a:endParaRPr lang="fr-BE"/>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CF4668DC-857F-487D-BFFA-8C0CA5037977}" type="slidenum">
              <a:rPr lang="fr-BE" smtClean="0"/>
              <a:pPr/>
              <a:t>‹N°›</a:t>
            </a:fld>
            <a:endParaRPr lang="fr-BE"/>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49C765D-5F40-49B3-9E9E-CDC8968B6774}" type="datetime1">
              <a:rPr lang="fr-FR" smtClean="0"/>
              <a:pPr/>
              <a:t>11/03/2011</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8A7E9-C3B1-4816-99B3-DD77EBA5E486}" type="datetime1">
              <a:rPr lang="fr-FR" smtClean="0"/>
              <a:pPr/>
              <a:t>11/03/2011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1BB4D4-2413-4763-AD63-22E7997718F5}" type="datetime1">
              <a:rPr lang="fr-FR" smtClean="0"/>
              <a:pPr/>
              <a:t>11/03/2011</a:t>
            </a:fld>
            <a:endParaRPr lang="fr-BE"/>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BE"/>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4668DC-857F-487D-BFFA-8C0CA5037977}" type="slidenum">
              <a:rPr lang="fr-BE" smtClean="0"/>
              <a:pPr/>
              <a:t>‹N°›</a:t>
            </a:fld>
            <a:endParaRPr lang="fr-BE"/>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5.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5.xml"/><Relationship Id="rId5" Type="http://schemas.openxmlformats.org/officeDocument/2006/relationships/image" Target="../media/image12.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2204864"/>
            <a:ext cx="6400800" cy="1752600"/>
          </a:xfrm>
        </p:spPr>
        <p:txBody>
          <a:bodyPr>
            <a:normAutofit/>
          </a:bodyPr>
          <a:lstStyle/>
          <a:p>
            <a:r>
              <a:rPr lang="fr-FR" sz="4400" dirty="0" smtClean="0"/>
              <a:t>ENERGIE NON RENOUVELABLE</a:t>
            </a:r>
            <a:endParaRPr lang="fr-FR" sz="4400" dirty="0"/>
          </a:p>
        </p:txBody>
      </p:sp>
      <p:sp>
        <p:nvSpPr>
          <p:cNvPr id="2" name="Titre 1"/>
          <p:cNvSpPr>
            <a:spLocks noGrp="1"/>
          </p:cNvSpPr>
          <p:nvPr>
            <p:ph type="ctrTitle"/>
          </p:nvPr>
        </p:nvSpPr>
        <p:spPr>
          <a:xfrm>
            <a:off x="539552" y="0"/>
            <a:ext cx="7772400" cy="1470025"/>
          </a:xfrm>
        </p:spPr>
        <p:txBody>
          <a:bodyPr/>
          <a:lstStyle/>
          <a:p>
            <a:r>
              <a:rPr lang="fr-FR" dirty="0" smtClean="0"/>
              <a:t>EXPOSE MECANIQUE</a:t>
            </a:r>
            <a:endParaRPr lang="fr-FR" dirty="0"/>
          </a:p>
        </p:txBody>
      </p:sp>
      <p:sp>
        <p:nvSpPr>
          <p:cNvPr id="4" name="Espace réservé du numéro de diapositive 3"/>
          <p:cNvSpPr>
            <a:spLocks noGrp="1"/>
          </p:cNvSpPr>
          <p:nvPr>
            <p:ph type="sldNum" sz="quarter" idx="11"/>
          </p:nvPr>
        </p:nvSpPr>
        <p:spPr/>
        <p:txBody>
          <a:bodyPr/>
          <a:lstStyle/>
          <a:p>
            <a:fld id="{CF4668DC-857F-487D-BFFA-8C0CA5037977}" type="slidenum">
              <a:rPr lang="fr-BE" smtClean="0"/>
              <a:pPr/>
              <a:t>1</a:t>
            </a:fld>
            <a:endParaRPr lang="fr-BE"/>
          </a:p>
        </p:txBody>
      </p:sp>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Sommaire</a:t>
            </a:r>
            <a:endParaRPr lang="fr-FR" dirty="0"/>
          </a:p>
        </p:txBody>
      </p:sp>
      <p:sp>
        <p:nvSpPr>
          <p:cNvPr id="5" name="Espace réservé du contenu 4"/>
          <p:cNvSpPr>
            <a:spLocks noGrp="1"/>
          </p:cNvSpPr>
          <p:nvPr>
            <p:ph idx="1"/>
          </p:nvPr>
        </p:nvSpPr>
        <p:spPr/>
        <p:txBody>
          <a:bodyPr>
            <a:normAutofit fontScale="92500" lnSpcReduction="10000"/>
          </a:bodyPr>
          <a:lstStyle/>
          <a:p>
            <a:pPr>
              <a:buNone/>
            </a:pPr>
            <a:r>
              <a:rPr lang="fr-FR" dirty="0" smtClean="0"/>
              <a:t> </a:t>
            </a:r>
          </a:p>
          <a:p>
            <a:pPr>
              <a:buNone/>
            </a:pPr>
            <a:r>
              <a:rPr lang="fr-FR" b="1" dirty="0" smtClean="0"/>
              <a:t>I/ Energie fossile : </a:t>
            </a:r>
          </a:p>
          <a:p>
            <a:pPr lvl="0">
              <a:buNone/>
            </a:pPr>
            <a:r>
              <a:rPr lang="fr-FR" dirty="0" smtClean="0"/>
              <a:t>1) Le charbon</a:t>
            </a:r>
          </a:p>
          <a:p>
            <a:pPr lvl="0">
              <a:buNone/>
            </a:pPr>
            <a:r>
              <a:rPr lang="fr-FR" dirty="0" smtClean="0"/>
              <a:t>2) Le gaz naturel</a:t>
            </a:r>
          </a:p>
          <a:p>
            <a:pPr lvl="0">
              <a:buNone/>
            </a:pPr>
            <a:r>
              <a:rPr lang="fr-FR" dirty="0" smtClean="0"/>
              <a:t>3) Le pétrole</a:t>
            </a:r>
          </a:p>
          <a:p>
            <a:pPr>
              <a:buNone/>
            </a:pPr>
            <a:r>
              <a:rPr lang="fr-FR" dirty="0" smtClean="0"/>
              <a:t> </a:t>
            </a:r>
          </a:p>
          <a:p>
            <a:pPr>
              <a:buNone/>
            </a:pPr>
            <a:r>
              <a:rPr lang="fr-FR" b="1" dirty="0" smtClean="0"/>
              <a:t>II/ Energie nucléaire :</a:t>
            </a:r>
            <a:r>
              <a:rPr lang="fr-FR" dirty="0" smtClean="0"/>
              <a:t> </a:t>
            </a:r>
          </a:p>
          <a:p>
            <a:pPr lvl="0">
              <a:buNone/>
            </a:pPr>
            <a:r>
              <a:rPr lang="fr-FR" dirty="0" smtClean="0"/>
              <a:t>1) Gisements d’uranium</a:t>
            </a:r>
          </a:p>
          <a:p>
            <a:pPr lvl="0">
              <a:buNone/>
            </a:pPr>
            <a:r>
              <a:rPr lang="fr-FR" dirty="0" smtClean="0"/>
              <a:t>2) Principe de la fission</a:t>
            </a:r>
          </a:p>
          <a:p>
            <a:pPr lvl="0">
              <a:buNone/>
            </a:pPr>
            <a:r>
              <a:rPr lang="fr-FR" dirty="0" smtClean="0"/>
              <a:t>3) Centrale nucléaire</a:t>
            </a:r>
          </a:p>
          <a:p>
            <a:endParaRPr lang="fr-FR"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transition spd="slow">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0"/>
            <a:ext cx="8075240" cy="706090"/>
          </a:xfrm>
        </p:spPr>
        <p:txBody>
          <a:bodyPr>
            <a:normAutofit fontScale="90000"/>
          </a:bodyPr>
          <a:lstStyle/>
          <a:p>
            <a:r>
              <a:rPr lang="fr-FR" dirty="0"/>
              <a:t>I</a:t>
            </a:r>
            <a:r>
              <a:rPr lang="fr-FR" dirty="0" smtClean="0"/>
              <a:t>ntroduction</a:t>
            </a:r>
            <a:endParaRPr lang="fr-FR" dirty="0"/>
          </a:p>
        </p:txBody>
      </p:sp>
      <p:sp>
        <p:nvSpPr>
          <p:cNvPr id="3" name="Espace réservé du contenu 2"/>
          <p:cNvSpPr>
            <a:spLocks noGrp="1"/>
          </p:cNvSpPr>
          <p:nvPr>
            <p:ph idx="1"/>
          </p:nvPr>
        </p:nvSpPr>
        <p:spPr>
          <a:xfrm>
            <a:off x="457200" y="836712"/>
            <a:ext cx="8435280" cy="5487888"/>
          </a:xfrm>
        </p:spPr>
        <p:txBody>
          <a:bodyPr/>
          <a:lstStyle/>
          <a:p>
            <a:r>
              <a:rPr lang="fr-FR" dirty="0" smtClean="0"/>
              <a:t>Qu’est-ce qu’une énergie non renouvelable?</a:t>
            </a:r>
          </a:p>
          <a:p>
            <a:r>
              <a:rPr lang="fr-FR" dirty="0" smtClean="0"/>
              <a:t>Une </a:t>
            </a:r>
            <a:r>
              <a:rPr lang="fr-FR" b="1" dirty="0" smtClean="0"/>
              <a:t>énergie non renouvelable </a:t>
            </a:r>
            <a:r>
              <a:rPr lang="fr-FR" dirty="0" smtClean="0"/>
              <a:t>est une source d'énergie qui ne se renouvelle pas assez rapidement pour être considérée comme inépuisable à l'échelle de l'Homme.</a:t>
            </a:r>
          </a:p>
          <a:p>
            <a:endParaRPr lang="fr-FR" dirty="0" smtClean="0"/>
          </a:p>
          <a:p>
            <a:r>
              <a:rPr lang="fr-FR" dirty="0" smtClean="0"/>
              <a:t>Les principales sources d’énergies non-renouvelables sont dérivées des hydrocarbures, tels que le pétrole, le gaz naturel, et le charbon.</a:t>
            </a:r>
          </a:p>
          <a:p>
            <a:endParaRPr lang="fr-FR" dirty="0" smtClean="0"/>
          </a:p>
          <a:p>
            <a:endParaRPr lang="fr-FR" dirty="0" smtClean="0"/>
          </a:p>
          <a:p>
            <a:pPr>
              <a:buNone/>
            </a:pPr>
            <a:endParaRPr lang="fr-FR" dirty="0" smtClean="0"/>
          </a:p>
          <a:p>
            <a:pPr>
              <a:buNone/>
            </a:pPr>
            <a:endParaRPr lang="fr-FR" dirty="0" smtClean="0"/>
          </a:p>
          <a:p>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a:t>
            </a:fld>
            <a:endParaRPr lang="fr-BE"/>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11560" y="3861048"/>
            <a:ext cx="8208912" cy="1008112"/>
          </a:xfrm>
        </p:spPr>
        <p:txBody>
          <a:bodyPr>
            <a:normAutofit/>
          </a:bodyPr>
          <a:lstStyle/>
          <a:p>
            <a:r>
              <a:rPr lang="fr-FR" sz="3200" b="1" dirty="0"/>
              <a:t>Énergie </a:t>
            </a:r>
            <a:r>
              <a:rPr lang="fr-FR" sz="3200" b="1" dirty="0" smtClean="0"/>
              <a:t>nucléaire</a:t>
            </a:r>
            <a:r>
              <a:rPr lang="fr-FR" sz="3200" dirty="0"/>
              <a:t> </a:t>
            </a:r>
            <a:r>
              <a:rPr lang="fr-FR" sz="3200" dirty="0" smtClean="0"/>
              <a:t>:</a:t>
            </a:r>
            <a:r>
              <a:rPr lang="fr-FR" sz="3200" dirty="0" smtClean="0"/>
              <a:t> gisements </a:t>
            </a:r>
            <a:r>
              <a:rPr lang="fr-FR" sz="3200" dirty="0"/>
              <a:t>d'uranium </a:t>
            </a:r>
          </a:p>
        </p:txBody>
      </p:sp>
      <p:sp>
        <p:nvSpPr>
          <p:cNvPr id="3" name="Espace réservé du contenu 2"/>
          <p:cNvSpPr>
            <a:spLocks noGrp="1"/>
          </p:cNvSpPr>
          <p:nvPr>
            <p:ph idx="1"/>
          </p:nvPr>
        </p:nvSpPr>
        <p:spPr>
          <a:xfrm>
            <a:off x="323528" y="260648"/>
            <a:ext cx="8424936" cy="1728192"/>
          </a:xfrm>
        </p:spPr>
        <p:txBody>
          <a:bodyPr>
            <a:normAutofit fontScale="92500" lnSpcReduction="10000"/>
          </a:bodyPr>
          <a:lstStyle/>
          <a:p>
            <a:r>
              <a:rPr lang="fr-FR" dirty="0"/>
              <a:t>On peut classer les énergies non renouvelables en deux grandes familles </a:t>
            </a:r>
            <a:r>
              <a:rPr lang="fr-FR" dirty="0" smtClean="0"/>
              <a:t>:</a:t>
            </a:r>
          </a:p>
          <a:p>
            <a:r>
              <a:rPr lang="fr-FR" b="1" dirty="0"/>
              <a:t>Énergie fossile :</a:t>
            </a:r>
            <a:r>
              <a:rPr lang="fr-FR" dirty="0"/>
              <a:t> notamment le charbon, le gaz naturel et le pétrole. </a:t>
            </a:r>
            <a:endParaRPr lang="fr-FR" dirty="0" smtClean="0"/>
          </a:p>
        </p:txBody>
      </p:sp>
      <p:pic>
        <p:nvPicPr>
          <p:cNvPr id="4" name="Image 3" descr="images.jpg"/>
          <p:cNvPicPr>
            <a:picLocks noChangeAspect="1"/>
          </p:cNvPicPr>
          <p:nvPr/>
        </p:nvPicPr>
        <p:blipFill>
          <a:blip r:embed="rId2" cstate="print"/>
          <a:stretch>
            <a:fillRect/>
          </a:stretch>
        </p:blipFill>
        <p:spPr>
          <a:xfrm>
            <a:off x="899592" y="1988841"/>
            <a:ext cx="1872233" cy="2088231"/>
          </a:xfrm>
          <a:prstGeom prst="rect">
            <a:avLst/>
          </a:prstGeom>
        </p:spPr>
      </p:pic>
      <p:pic>
        <p:nvPicPr>
          <p:cNvPr id="5" name="Image 4" descr="images gaz.jpg"/>
          <p:cNvPicPr>
            <a:picLocks noChangeAspect="1"/>
          </p:cNvPicPr>
          <p:nvPr/>
        </p:nvPicPr>
        <p:blipFill>
          <a:blip r:embed="rId3" cstate="print"/>
          <a:stretch>
            <a:fillRect/>
          </a:stretch>
        </p:blipFill>
        <p:spPr>
          <a:xfrm>
            <a:off x="6660232" y="1916832"/>
            <a:ext cx="2065564" cy="2088232"/>
          </a:xfrm>
          <a:prstGeom prst="rect">
            <a:avLst/>
          </a:prstGeom>
        </p:spPr>
      </p:pic>
      <p:pic>
        <p:nvPicPr>
          <p:cNvPr id="6" name="Image 5" descr="images charbon.jpg"/>
          <p:cNvPicPr>
            <a:picLocks noChangeAspect="1"/>
          </p:cNvPicPr>
          <p:nvPr/>
        </p:nvPicPr>
        <p:blipFill>
          <a:blip r:embed="rId4" cstate="print"/>
          <a:stretch>
            <a:fillRect/>
          </a:stretch>
        </p:blipFill>
        <p:spPr>
          <a:xfrm>
            <a:off x="3635896" y="1916833"/>
            <a:ext cx="2160240" cy="2088232"/>
          </a:xfrm>
          <a:prstGeom prst="rect">
            <a:avLst/>
          </a:prstGeom>
        </p:spPr>
      </p:pic>
      <p:pic>
        <p:nvPicPr>
          <p:cNvPr id="7" name="Image 6" descr="images nucléaire.jpg"/>
          <p:cNvPicPr>
            <a:picLocks noChangeAspect="1"/>
          </p:cNvPicPr>
          <p:nvPr/>
        </p:nvPicPr>
        <p:blipFill>
          <a:blip r:embed="rId5" cstate="print"/>
          <a:stretch>
            <a:fillRect/>
          </a:stretch>
        </p:blipFill>
        <p:spPr>
          <a:xfrm>
            <a:off x="5436096" y="4653136"/>
            <a:ext cx="2295525" cy="1990725"/>
          </a:xfrm>
          <a:prstGeom prst="rect">
            <a:avLst/>
          </a:prstGeom>
        </p:spPr>
      </p:pic>
      <p:sp>
        <p:nvSpPr>
          <p:cNvPr id="8" name="Espace réservé du numéro de diapositive 7"/>
          <p:cNvSpPr>
            <a:spLocks noGrp="1"/>
          </p:cNvSpPr>
          <p:nvPr>
            <p:ph type="sldNum" sz="quarter" idx="12"/>
          </p:nvPr>
        </p:nvSpPr>
        <p:spPr/>
        <p:txBody>
          <a:bodyPr/>
          <a:lstStyle/>
          <a:p>
            <a:fld id="{CF4668DC-857F-487D-BFFA-8C0CA5037977}" type="slidenum">
              <a:rPr lang="fr-BE" smtClean="0"/>
              <a:pPr/>
              <a:t>4</a:t>
            </a:fld>
            <a:endParaRPr lang="fr-BE"/>
          </a:p>
        </p:txBody>
      </p:sp>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19256" cy="490066"/>
          </a:xfrm>
        </p:spPr>
        <p:txBody>
          <a:bodyPr>
            <a:normAutofit fontScale="90000"/>
          </a:bodyPr>
          <a:lstStyle/>
          <a:p>
            <a:r>
              <a:rPr lang="fr-FR" dirty="0" smtClean="0">
                <a:latin typeface="Times New Roman" pitchFamily="18" charset="0"/>
                <a:cs typeface="Times New Roman" pitchFamily="18" charset="0"/>
              </a:rPr>
              <a:t>I/ Les énergies fossiles</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467544" y="1052736"/>
            <a:ext cx="8229600" cy="4525963"/>
          </a:xfrm>
        </p:spPr>
        <p:txBody>
          <a:bodyPr/>
          <a:lstStyle/>
          <a:p>
            <a:r>
              <a:rPr lang="fr-FR" dirty="0" smtClean="0"/>
              <a:t>1) Le charbon : </a:t>
            </a:r>
          </a:p>
          <a:p>
            <a:r>
              <a:rPr lang="fr-FR" sz="2000" dirty="0" smtClean="0"/>
              <a:t>Charbon de bois : bois transformé en charbon par carbonisation</a:t>
            </a:r>
          </a:p>
          <a:p>
            <a:endParaRPr lang="fr-FR" sz="2000" dirty="0"/>
          </a:p>
          <a:p>
            <a:endParaRPr lang="fr-FR" sz="2000" dirty="0" smtClean="0"/>
          </a:p>
          <a:p>
            <a:endParaRPr lang="fr-FR" sz="2000" dirty="0"/>
          </a:p>
          <a:p>
            <a:endParaRPr lang="fr-FR" sz="2000" dirty="0" smtClean="0"/>
          </a:p>
          <a:p>
            <a:endParaRPr lang="fr-FR" sz="2000" dirty="0"/>
          </a:p>
          <a:p>
            <a:endParaRPr lang="fr-FR" sz="2000" dirty="0" smtClean="0"/>
          </a:p>
          <a:p>
            <a:r>
              <a:rPr lang="fr-FR" sz="2000" dirty="0" smtClean="0"/>
              <a:t>Charbon de terre : c’est le charbon fossile, composé de carbone, d’hydrogène et d’oxygène. Il en existe plusieurs types.</a:t>
            </a:r>
          </a:p>
          <a:p>
            <a:endParaRPr lang="fr-FR" sz="2000" dirty="0"/>
          </a:p>
        </p:txBody>
      </p:sp>
      <p:pic>
        <p:nvPicPr>
          <p:cNvPr id="4" name="Image 3" descr="images charbon de bois.jpg"/>
          <p:cNvPicPr>
            <a:picLocks noChangeAspect="1"/>
          </p:cNvPicPr>
          <p:nvPr/>
        </p:nvPicPr>
        <p:blipFill>
          <a:blip r:embed="rId2" cstate="print"/>
          <a:stretch>
            <a:fillRect/>
          </a:stretch>
        </p:blipFill>
        <p:spPr>
          <a:xfrm>
            <a:off x="5148064" y="2060848"/>
            <a:ext cx="2466975" cy="1872207"/>
          </a:xfrm>
          <a:prstGeom prst="rect">
            <a:avLst/>
          </a:prstGeom>
        </p:spPr>
      </p:pic>
      <p:pic>
        <p:nvPicPr>
          <p:cNvPr id="5" name="Image 4" descr="index bois.jpg"/>
          <p:cNvPicPr>
            <a:picLocks noChangeAspect="1"/>
          </p:cNvPicPr>
          <p:nvPr/>
        </p:nvPicPr>
        <p:blipFill>
          <a:blip r:embed="rId3" cstate="print"/>
          <a:stretch>
            <a:fillRect/>
          </a:stretch>
        </p:blipFill>
        <p:spPr>
          <a:xfrm>
            <a:off x="827584" y="2060848"/>
            <a:ext cx="2466975" cy="1847850"/>
          </a:xfrm>
          <a:prstGeom prst="rect">
            <a:avLst/>
          </a:prstGeom>
        </p:spPr>
      </p:pic>
      <p:sp>
        <p:nvSpPr>
          <p:cNvPr id="6" name="Flèche droite à entaille 5"/>
          <p:cNvSpPr/>
          <p:nvPr/>
        </p:nvSpPr>
        <p:spPr>
          <a:xfrm>
            <a:off x="3707904" y="2780928"/>
            <a:ext cx="1152128" cy="43204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images charbon.jpg"/>
          <p:cNvPicPr>
            <a:picLocks noChangeAspect="1"/>
          </p:cNvPicPr>
          <p:nvPr/>
        </p:nvPicPr>
        <p:blipFill>
          <a:blip r:embed="rId4" cstate="print"/>
          <a:stretch>
            <a:fillRect/>
          </a:stretch>
        </p:blipFill>
        <p:spPr>
          <a:xfrm>
            <a:off x="6732240" y="4509120"/>
            <a:ext cx="2209800" cy="2066925"/>
          </a:xfrm>
          <a:prstGeom prst="rect">
            <a:avLst/>
          </a:prstGeom>
        </p:spPr>
      </p:pic>
      <p:sp>
        <p:nvSpPr>
          <p:cNvPr id="8" name="Espace réservé du numéro de diapositive 7"/>
          <p:cNvSpPr>
            <a:spLocks noGrp="1"/>
          </p:cNvSpPr>
          <p:nvPr>
            <p:ph type="sldNum" sz="quarter" idx="12"/>
          </p:nvPr>
        </p:nvSpPr>
        <p:spPr/>
        <p:txBody>
          <a:bodyPr/>
          <a:lstStyle/>
          <a:p>
            <a:fld id="{CF4668DC-857F-487D-BFFA-8C0CA5037977}" type="slidenum">
              <a:rPr lang="fr-BE" smtClean="0"/>
              <a:pPr/>
              <a:t>5</a:t>
            </a:fld>
            <a:endParaRPr lang="fr-BE"/>
          </a:p>
        </p:txBody>
      </p:sp>
    </p:spTree>
  </p:cSld>
  <p:clrMapOvr>
    <a:masterClrMapping/>
  </p:clrMapOvr>
  <p:transition spd="slow">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lstStyle/>
          <a:p>
            <a:pPr>
              <a:buNone/>
            </a:pPr>
            <a:r>
              <a:rPr lang="fr-FR" dirty="0" smtClean="0"/>
              <a:t>                                    Avantages : </a:t>
            </a:r>
          </a:p>
          <a:p>
            <a:endParaRPr lang="fr-FR" sz="2400" dirty="0" smtClean="0"/>
          </a:p>
          <a:p>
            <a:pPr>
              <a:buNone/>
            </a:pPr>
            <a:r>
              <a:rPr lang="fr-FR" sz="2400" dirty="0" smtClean="0"/>
              <a:t>- Seule forme d’énergie fossile sous forme solide.</a:t>
            </a:r>
          </a:p>
          <a:p>
            <a:pPr>
              <a:buNone/>
            </a:pPr>
            <a:r>
              <a:rPr lang="fr-FR" sz="2400" dirty="0" smtClean="0"/>
              <a:t>- Disponible dans de nombreux pays.</a:t>
            </a:r>
          </a:p>
          <a:p>
            <a:pPr>
              <a:buNone/>
            </a:pPr>
            <a:r>
              <a:rPr lang="fr-FR" sz="2400" dirty="0" smtClean="0"/>
              <a:t>- </a:t>
            </a:r>
            <a:r>
              <a:rPr lang="fr-FR" sz="2400" dirty="0" smtClean="0"/>
              <a:t>Gisements </a:t>
            </a:r>
            <a:r>
              <a:rPr lang="fr-FR" sz="2400" dirty="0" smtClean="0"/>
              <a:t>importants.</a:t>
            </a:r>
          </a:p>
          <a:p>
            <a:pPr>
              <a:buNone/>
            </a:pPr>
            <a:endParaRPr lang="fr-FR" sz="2400" dirty="0"/>
          </a:p>
          <a:p>
            <a:pPr>
              <a:buNone/>
            </a:pPr>
            <a:endParaRPr lang="fr-FR" sz="2400" dirty="0" smtClean="0"/>
          </a:p>
          <a:p>
            <a:pPr>
              <a:buNone/>
            </a:pPr>
            <a:r>
              <a:rPr lang="fr-FR" sz="2400" dirty="0"/>
              <a:t>	</a:t>
            </a:r>
            <a:r>
              <a:rPr lang="fr-FR" sz="2400" dirty="0" smtClean="0"/>
              <a:t>			         </a:t>
            </a:r>
            <a:r>
              <a:rPr lang="fr-FR" dirty="0" smtClean="0"/>
              <a:t>Inconvénients : </a:t>
            </a:r>
          </a:p>
          <a:p>
            <a:pPr>
              <a:buNone/>
            </a:pPr>
            <a:endParaRPr lang="fr-FR" sz="2400" dirty="0"/>
          </a:p>
          <a:p>
            <a:pPr>
              <a:buNone/>
            </a:pPr>
            <a:r>
              <a:rPr lang="fr-FR" sz="2400" dirty="0" smtClean="0"/>
              <a:t>- Energie volumineuse et couteuse à extraire et à transporter.</a:t>
            </a:r>
          </a:p>
          <a:p>
            <a:pPr>
              <a:buNone/>
            </a:pPr>
            <a:r>
              <a:rPr lang="fr-FR" sz="2400" dirty="0" smtClean="0"/>
              <a:t>- Impuretés : source de pollution lors de la combustion.</a:t>
            </a:r>
          </a:p>
          <a:p>
            <a:pPr>
              <a:buNone/>
            </a:pPr>
            <a:r>
              <a:rPr lang="fr-FR" sz="2400" dirty="0" smtClean="0"/>
              <a:t>- Libère du dioxyde de carbone.</a:t>
            </a:r>
            <a:endParaRPr lang="fr-FR" sz="2400" dirty="0"/>
          </a:p>
          <a:p>
            <a:pPr>
              <a:buNone/>
            </a:pPr>
            <a:endParaRPr lang="fr-FR" sz="24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6</a:t>
            </a:fld>
            <a:endParaRPr lang="fr-BE"/>
          </a:p>
        </p:txBody>
      </p:sp>
    </p:spTree>
  </p:cSld>
  <p:clrMapOvr>
    <a:masterClrMapping/>
  </p:clrMapOvr>
  <p:transition spd="slow">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gaz.jpg"/>
          <p:cNvPicPr>
            <a:picLocks noChangeAspect="1"/>
          </p:cNvPicPr>
          <p:nvPr/>
        </p:nvPicPr>
        <p:blipFill>
          <a:blip r:embed="rId2" cstate="print"/>
          <a:stretch>
            <a:fillRect/>
          </a:stretch>
        </p:blipFill>
        <p:spPr>
          <a:xfrm>
            <a:off x="0" y="0"/>
            <a:ext cx="9156592" cy="7029400"/>
          </a:xfrm>
          <a:prstGeom prst="rect">
            <a:avLst/>
          </a:prstGeom>
        </p:spPr>
      </p:pic>
      <p:sp>
        <p:nvSpPr>
          <p:cNvPr id="2" name="Titre 1"/>
          <p:cNvSpPr>
            <a:spLocks noGrp="1"/>
          </p:cNvSpPr>
          <p:nvPr>
            <p:ph type="title"/>
          </p:nvPr>
        </p:nvSpPr>
        <p:spPr>
          <a:xfrm>
            <a:off x="395536" y="0"/>
            <a:ext cx="8291264" cy="490066"/>
          </a:xfrm>
        </p:spPr>
        <p:txBody>
          <a:bodyPr>
            <a:normAutofit fontScale="90000"/>
          </a:bodyPr>
          <a:lstStyle/>
          <a:p>
            <a:r>
              <a:rPr lang="fr-FR" sz="3200" dirty="0" smtClean="0">
                <a:solidFill>
                  <a:schemeClr val="bg1"/>
                </a:solidFill>
              </a:rPr>
              <a:t>2) Le gaz naturel</a:t>
            </a:r>
            <a:endParaRPr lang="fr-FR" sz="3200" dirty="0">
              <a:solidFill>
                <a:schemeClr val="bg1"/>
              </a:solidFill>
            </a:endParaRPr>
          </a:p>
        </p:txBody>
      </p:sp>
      <p:sp>
        <p:nvSpPr>
          <p:cNvPr id="3" name="Espace réservé du contenu 2"/>
          <p:cNvSpPr>
            <a:spLocks noGrp="1"/>
          </p:cNvSpPr>
          <p:nvPr>
            <p:ph idx="1"/>
          </p:nvPr>
        </p:nvSpPr>
        <p:spPr>
          <a:xfrm>
            <a:off x="0" y="548680"/>
            <a:ext cx="9144000" cy="6309320"/>
          </a:xfrm>
        </p:spPr>
        <p:txBody>
          <a:bodyPr>
            <a:normAutofit/>
          </a:bodyPr>
          <a:lstStyle/>
          <a:p>
            <a:endParaRPr lang="fr-FR" sz="2400" dirty="0" smtClean="0">
              <a:solidFill>
                <a:schemeClr val="bg1"/>
              </a:solidFill>
            </a:endParaRPr>
          </a:p>
          <a:p>
            <a:r>
              <a:rPr lang="fr-FR" sz="2400" dirty="0" smtClean="0">
                <a:solidFill>
                  <a:schemeClr val="bg1"/>
                </a:solidFill>
              </a:rPr>
              <a:t>Ce </a:t>
            </a:r>
            <a:r>
              <a:rPr lang="fr-FR" sz="2400" dirty="0">
                <a:solidFill>
                  <a:schemeClr val="bg1"/>
                </a:solidFill>
              </a:rPr>
              <a:t>que l'on désigne sous l'expression </a:t>
            </a:r>
            <a:r>
              <a:rPr lang="fr-FR" sz="2400" b="1" dirty="0">
                <a:solidFill>
                  <a:schemeClr val="bg1"/>
                </a:solidFill>
              </a:rPr>
              <a:t>gaz naturel</a:t>
            </a:r>
            <a:r>
              <a:rPr lang="fr-FR" sz="2400" dirty="0">
                <a:solidFill>
                  <a:schemeClr val="bg1"/>
                </a:solidFill>
              </a:rPr>
              <a:t> est un gaz hydrocarboné provenant du sous-sol terrestre</a:t>
            </a:r>
            <a:r>
              <a:rPr lang="fr-FR" sz="2400" dirty="0" smtClean="0">
                <a:solidFill>
                  <a:schemeClr val="bg1"/>
                </a:solidFill>
              </a:rPr>
              <a:t>. Il est d’origine fossile et principalement constitué de méthane (CH4).</a:t>
            </a:r>
          </a:p>
          <a:p>
            <a:endParaRPr lang="fr-FR" sz="2400" dirty="0">
              <a:solidFill>
                <a:schemeClr val="bg1"/>
              </a:solidFill>
            </a:endParaRPr>
          </a:p>
          <a:p>
            <a:r>
              <a:rPr lang="fr-FR" sz="2400" dirty="0" smtClean="0">
                <a:solidFill>
                  <a:schemeClr val="bg1"/>
                </a:solidFill>
              </a:rPr>
              <a:t>Avec </a:t>
            </a:r>
            <a:r>
              <a:rPr lang="fr-FR" sz="2400" dirty="0">
                <a:solidFill>
                  <a:schemeClr val="bg1"/>
                </a:solidFill>
              </a:rPr>
              <a:t>23 % de l'énergie consommée en 2005, le gaz naturel est la troisième source d'énergie la plus utilisée dans le monde après le </a:t>
            </a:r>
            <a:r>
              <a:rPr lang="fr-FR" sz="2400" u="sng" dirty="0">
                <a:solidFill>
                  <a:schemeClr val="bg1"/>
                </a:solidFill>
              </a:rPr>
              <a:t>pétrole</a:t>
            </a:r>
            <a:r>
              <a:rPr lang="fr-FR" sz="2400" dirty="0">
                <a:solidFill>
                  <a:schemeClr val="bg1"/>
                </a:solidFill>
              </a:rPr>
              <a:t> (37 % en 2005) et le </a:t>
            </a:r>
            <a:r>
              <a:rPr lang="fr-FR" sz="2400" u="sng" dirty="0">
                <a:solidFill>
                  <a:schemeClr val="bg1"/>
                </a:solidFill>
              </a:rPr>
              <a:t>charbon</a:t>
            </a:r>
            <a:r>
              <a:rPr lang="fr-FR" sz="2400" dirty="0">
                <a:solidFill>
                  <a:schemeClr val="bg1"/>
                </a:solidFill>
              </a:rPr>
              <a:t> (24 % en 2005).</a:t>
            </a:r>
          </a:p>
          <a:p>
            <a:endParaRPr lang="fr-FR" sz="2400" dirty="0" smtClean="0">
              <a:solidFill>
                <a:schemeClr val="bg1"/>
              </a:solidFill>
            </a:endParaRPr>
          </a:p>
          <a:p>
            <a:endParaRPr lang="fr-FR" sz="2400" dirty="0">
              <a:solidFill>
                <a:schemeClr val="bg1"/>
              </a:solidFill>
            </a:endParaRPr>
          </a:p>
          <a:p>
            <a:endParaRPr lang="fr-FR" sz="2400" dirty="0" smtClean="0">
              <a:solidFill>
                <a:schemeClr val="bg1"/>
              </a:solidFill>
            </a:endParaRPr>
          </a:p>
          <a:p>
            <a:r>
              <a:rPr lang="fr-FR" sz="2400" dirty="0" smtClean="0">
                <a:solidFill>
                  <a:schemeClr val="bg1"/>
                </a:solidFill>
              </a:rPr>
              <a:t>                    Extraction  à peu près identique à celle du pétrole.</a:t>
            </a:r>
            <a:endParaRPr lang="fr-FR" sz="2400" dirty="0">
              <a:solidFill>
                <a:schemeClr val="bg1"/>
              </a:solidFill>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a:t>
            </a:fld>
            <a:endParaRPr lang="fr-BE"/>
          </a:p>
        </p:txBody>
      </p:sp>
    </p:spTree>
  </p:cSld>
  <p:clrMapOvr>
    <a:masterClrMapping/>
  </p:clrMapOvr>
  <p:transition spd="slow">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lstStyle/>
          <a:p>
            <a:r>
              <a:rPr lang="fr-FR" dirty="0" smtClean="0"/>
              <a:t>Avantages : </a:t>
            </a:r>
          </a:p>
          <a:p>
            <a:r>
              <a:rPr lang="fr-FR" sz="2400" dirty="0"/>
              <a:t>Energie disponible sur tous les continents</a:t>
            </a:r>
            <a:r>
              <a:rPr lang="fr-FR" sz="2400" dirty="0" smtClean="0"/>
              <a:t>.</a:t>
            </a:r>
          </a:p>
          <a:p>
            <a:r>
              <a:rPr lang="fr-FR" sz="2400" dirty="0"/>
              <a:t>L'extraction nécessite peu d'énergie en raison de la forme gazeuse du gaz naturel. </a:t>
            </a:r>
            <a:endParaRPr lang="fr-FR" sz="2400" dirty="0" smtClean="0"/>
          </a:p>
          <a:p>
            <a:r>
              <a:rPr lang="fr-FR" sz="2400" dirty="0" smtClean="0"/>
              <a:t>Le gaz naturel est utilisable sous sa forme native.</a:t>
            </a:r>
          </a:p>
          <a:p>
            <a:r>
              <a:rPr lang="fr-FR" sz="2400" dirty="0"/>
              <a:t>Combustible fossile le moins </a:t>
            </a:r>
            <a:r>
              <a:rPr lang="fr-FR" sz="2400" dirty="0" smtClean="0"/>
              <a:t>polluant.</a:t>
            </a:r>
          </a:p>
          <a:p>
            <a:r>
              <a:rPr lang="fr-FR" sz="2400" dirty="0" smtClean="0"/>
              <a:t>Transport facile : réseau gazoducs.</a:t>
            </a:r>
          </a:p>
          <a:p>
            <a:endParaRPr lang="fr-FR" dirty="0" smtClean="0"/>
          </a:p>
          <a:p>
            <a:r>
              <a:rPr lang="fr-FR" dirty="0" smtClean="0"/>
              <a:t>Inconvénients :</a:t>
            </a:r>
          </a:p>
          <a:p>
            <a:r>
              <a:rPr lang="fr-FR" sz="2400" dirty="0" smtClean="0"/>
              <a:t> </a:t>
            </a:r>
            <a:r>
              <a:rPr lang="fr-FR" sz="2400" dirty="0"/>
              <a:t>Le gaz naturel peut devenir </a:t>
            </a:r>
            <a:r>
              <a:rPr lang="fr-FR" sz="2400" dirty="0" smtClean="0"/>
              <a:t>explosif.</a:t>
            </a:r>
          </a:p>
          <a:p>
            <a:r>
              <a:rPr lang="fr-FR" sz="2400" dirty="0"/>
              <a:t>Le </a:t>
            </a:r>
            <a:r>
              <a:rPr lang="fr-FR" sz="2400" dirty="0" smtClean="0"/>
              <a:t>gaz </a:t>
            </a:r>
            <a:r>
              <a:rPr lang="fr-FR" sz="2400" dirty="0"/>
              <a:t>naturel est incolore et </a:t>
            </a:r>
            <a:r>
              <a:rPr lang="fr-FR" sz="2400" dirty="0" smtClean="0"/>
              <a:t>inodore</a:t>
            </a:r>
          </a:p>
          <a:p>
            <a:endParaRPr lang="fr-FR" sz="2400" dirty="0" smtClean="0"/>
          </a:p>
          <a:p>
            <a:pPr lvl="0"/>
            <a:r>
              <a:rPr lang="fr-FR" sz="2400" b="1" dirty="0" smtClean="0"/>
              <a:t>Utilisation : </a:t>
            </a:r>
            <a:r>
              <a:rPr lang="fr-FR" sz="2400" dirty="0" smtClean="0"/>
              <a:t>Chauffage domestique et industriel, cuisson. </a:t>
            </a:r>
          </a:p>
          <a:p>
            <a:pPr lvl="0"/>
            <a:r>
              <a:rPr lang="fr-FR" sz="2400" dirty="0" smtClean="0"/>
              <a:t>Production d'électricité dans des centrales thermiques à gaz. </a:t>
            </a:r>
          </a:p>
          <a:p>
            <a:endParaRPr lang="fr-FR" sz="24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8</a:t>
            </a:fld>
            <a:endParaRPr lang="fr-BE"/>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9552" y="404664"/>
            <a:ext cx="2818656" cy="580926"/>
          </a:xfrm>
        </p:spPr>
        <p:txBody>
          <a:bodyPr>
            <a:normAutofit/>
          </a:bodyPr>
          <a:lstStyle/>
          <a:p>
            <a:r>
              <a:rPr lang="fr-FR" sz="3200" dirty="0" smtClean="0">
                <a:solidFill>
                  <a:schemeClr val="bg1"/>
                </a:solidFill>
              </a:rPr>
              <a:t>3) Le pétrole</a:t>
            </a:r>
            <a:endParaRPr lang="fr-FR" sz="3200" dirty="0">
              <a:solidFill>
                <a:schemeClr val="bg1"/>
              </a:solidFill>
            </a:endParaRPr>
          </a:p>
        </p:txBody>
      </p:sp>
      <p:sp>
        <p:nvSpPr>
          <p:cNvPr id="3" name="Espace réservé du contenu 2"/>
          <p:cNvSpPr>
            <a:spLocks noGrp="1"/>
          </p:cNvSpPr>
          <p:nvPr>
            <p:ph idx="1"/>
          </p:nvPr>
        </p:nvSpPr>
        <p:spPr>
          <a:xfrm>
            <a:off x="0" y="764704"/>
            <a:ext cx="9144000" cy="6093296"/>
          </a:xfrm>
        </p:spPr>
        <p:txBody>
          <a:bodyPr>
            <a:normAutofit/>
          </a:bodyPr>
          <a:lstStyle/>
          <a:p>
            <a:endParaRPr lang="fr-FR" sz="2400" dirty="0" smtClean="0">
              <a:solidFill>
                <a:schemeClr val="bg1"/>
              </a:solidFill>
            </a:endParaRPr>
          </a:p>
          <a:p>
            <a:endParaRPr lang="fr-FR" sz="2400" dirty="0" smtClean="0">
              <a:solidFill>
                <a:schemeClr val="bg1"/>
              </a:solidFill>
            </a:endParaRPr>
          </a:p>
          <a:p>
            <a:r>
              <a:rPr lang="fr-FR" sz="2400" dirty="0" smtClean="0">
                <a:solidFill>
                  <a:schemeClr val="bg1"/>
                </a:solidFill>
              </a:rPr>
              <a:t>Le pétrole est une roche liquide carbonée, une huile minérale composée d'hydrocarbures plus ou moins légers et de divers composés organiques.</a:t>
            </a:r>
          </a:p>
          <a:p>
            <a:r>
              <a:rPr lang="fr-FR" sz="2400" dirty="0" smtClean="0">
                <a:solidFill>
                  <a:schemeClr val="bg1"/>
                </a:solidFill>
              </a:rPr>
              <a:t>Mais comme le pétrole est une énergie non renouvelable,  </a:t>
            </a:r>
            <a:r>
              <a:rPr lang="fr-FR" sz="2400" dirty="0" smtClean="0">
                <a:solidFill>
                  <a:schemeClr val="bg1"/>
                </a:solidFill>
              </a:rPr>
              <a:t>il </a:t>
            </a:r>
            <a:r>
              <a:rPr lang="fr-FR" sz="2400" dirty="0" smtClean="0">
                <a:solidFill>
                  <a:schemeClr val="bg1"/>
                </a:solidFill>
              </a:rPr>
              <a:t>ne durera pas et on devra trouver de nouvelles énergies pour le remplacer.</a:t>
            </a:r>
          </a:p>
          <a:p>
            <a:endParaRPr lang="fr-FR" sz="2400" dirty="0" smtClean="0"/>
          </a:p>
          <a:p>
            <a:endParaRPr lang="fr-FR" sz="2400" dirty="0"/>
          </a:p>
        </p:txBody>
      </p:sp>
      <p:pic>
        <p:nvPicPr>
          <p:cNvPr id="5" name="Image 4" descr="Sans titre.png"/>
          <p:cNvPicPr>
            <a:picLocks noChangeAspect="1"/>
          </p:cNvPicPr>
          <p:nvPr/>
        </p:nvPicPr>
        <p:blipFill>
          <a:blip r:embed="rId3" cstate="print"/>
          <a:stretch>
            <a:fillRect/>
          </a:stretch>
        </p:blipFill>
        <p:spPr>
          <a:xfrm>
            <a:off x="4246227" y="0"/>
            <a:ext cx="4897773" cy="1656184"/>
          </a:xfrm>
          <a:prstGeom prst="rect">
            <a:avLst/>
          </a:prstGeom>
        </p:spPr>
      </p:pic>
      <p:pic>
        <p:nvPicPr>
          <p:cNvPr id="7" name="Image 6" descr="img_petrole3.jpg"/>
          <p:cNvPicPr>
            <a:picLocks noChangeAspect="1"/>
          </p:cNvPicPr>
          <p:nvPr/>
        </p:nvPicPr>
        <p:blipFill>
          <a:blip r:embed="rId4" cstate="print"/>
          <a:stretch>
            <a:fillRect/>
          </a:stretch>
        </p:blipFill>
        <p:spPr>
          <a:xfrm>
            <a:off x="2555776" y="3645025"/>
            <a:ext cx="6588224" cy="3212975"/>
          </a:xfrm>
          <a:prstGeom prst="rect">
            <a:avLst/>
          </a:prstGeom>
        </p:spPr>
      </p:pic>
      <p:sp>
        <p:nvSpPr>
          <p:cNvPr id="8" name="Espace réservé du numéro de diapositive 7"/>
          <p:cNvSpPr>
            <a:spLocks noGrp="1"/>
          </p:cNvSpPr>
          <p:nvPr>
            <p:ph type="sldNum" sz="quarter" idx="12"/>
          </p:nvPr>
        </p:nvSpPr>
        <p:spPr/>
        <p:txBody>
          <a:bodyPr/>
          <a:lstStyle/>
          <a:p>
            <a:fld id="{CF4668DC-857F-487D-BFFA-8C0CA5037977}" type="slidenum">
              <a:rPr lang="fr-BE" smtClean="0"/>
              <a:pPr/>
              <a:t>9</a:t>
            </a:fld>
            <a:endParaRPr lang="fr-BE"/>
          </a:p>
        </p:txBody>
      </p:sp>
    </p:spTree>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courbe_production_mondiale_petrole.jpg"/>
          <p:cNvPicPr>
            <a:picLocks noGrp="1" noChangeAspect="1"/>
          </p:cNvPicPr>
          <p:nvPr>
            <p:ph idx="1"/>
          </p:nvPr>
        </p:nvPicPr>
        <p:blipFill>
          <a:blip r:embed="rId2" cstate="print"/>
          <a:stretch>
            <a:fillRect/>
          </a:stretch>
        </p:blipFill>
        <p:spPr>
          <a:xfrm>
            <a:off x="0" y="0"/>
            <a:ext cx="9144000" cy="3717032"/>
          </a:xfrm>
        </p:spPr>
      </p:pic>
      <p:pic>
        <p:nvPicPr>
          <p:cNvPr id="5" name="Image 4" descr="exxon_courbe_reserve_demande.jpg"/>
          <p:cNvPicPr>
            <a:picLocks noChangeAspect="1"/>
          </p:cNvPicPr>
          <p:nvPr/>
        </p:nvPicPr>
        <p:blipFill>
          <a:blip r:embed="rId3" cstate="print"/>
          <a:stretch>
            <a:fillRect/>
          </a:stretch>
        </p:blipFill>
        <p:spPr>
          <a:xfrm>
            <a:off x="0" y="3717032"/>
            <a:ext cx="9144000" cy="3140969"/>
          </a:xfrm>
          <a:prstGeom prst="rect">
            <a:avLst/>
          </a:prstGeom>
        </p:spPr>
      </p:pic>
      <p:sp>
        <p:nvSpPr>
          <p:cNvPr id="6" name="Espace réservé du numéro de diapositive 5"/>
          <p:cNvSpPr>
            <a:spLocks noGrp="1"/>
          </p:cNvSpPr>
          <p:nvPr>
            <p:ph type="sldNum" sz="quarter" idx="12"/>
          </p:nvPr>
        </p:nvSpPr>
        <p:spPr/>
        <p:txBody>
          <a:bodyPr/>
          <a:lstStyle/>
          <a:p>
            <a:fld id="{CF4668DC-857F-487D-BFFA-8C0CA5037977}" type="slidenum">
              <a:rPr lang="fr-BE" smtClean="0"/>
              <a:pPr/>
              <a:t>10</a:t>
            </a:fld>
            <a:endParaRPr lang="fr-BE"/>
          </a:p>
        </p:txBody>
      </p:sp>
    </p:spTree>
  </p:cSld>
  <p:clrMapOvr>
    <a:masterClrMapping/>
  </p:clrMapOvr>
  <p:transition spd="slow">
    <p:push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4" name="Image 3" descr="petrole 2.jpg"/>
          <p:cNvPicPr>
            <a:picLocks noChangeAspect="1"/>
          </p:cNvPicPr>
          <p:nvPr/>
        </p:nvPicPr>
        <p:blipFill>
          <a:blip r:embed="rId3" cstate="print"/>
          <a:stretch>
            <a:fillRect/>
          </a:stretch>
        </p:blipFill>
        <p:spPr>
          <a:xfrm>
            <a:off x="0" y="4509120"/>
            <a:ext cx="9144000" cy="2348880"/>
          </a:xfrm>
          <a:prstGeom prst="rect">
            <a:avLst/>
          </a:prstGeom>
        </p:spPr>
      </p:pic>
      <p:sp>
        <p:nvSpPr>
          <p:cNvPr id="3" name="Espace réservé du contenu 2"/>
          <p:cNvSpPr>
            <a:spLocks noGrp="1"/>
          </p:cNvSpPr>
          <p:nvPr>
            <p:ph idx="1"/>
          </p:nvPr>
        </p:nvSpPr>
        <p:spPr>
          <a:xfrm>
            <a:off x="0" y="0"/>
            <a:ext cx="9144000" cy="6858000"/>
          </a:xfrm>
        </p:spPr>
        <p:txBody>
          <a:bodyPr/>
          <a:lstStyle/>
          <a:p>
            <a:r>
              <a:rPr lang="fr-FR" dirty="0" smtClean="0">
                <a:solidFill>
                  <a:schemeClr val="bg1"/>
                </a:solidFill>
              </a:rPr>
              <a:t>Avantages :</a:t>
            </a:r>
            <a:endParaRPr lang="fr-FR" sz="2000" dirty="0" smtClean="0">
              <a:solidFill>
                <a:schemeClr val="bg1"/>
              </a:solidFill>
            </a:endParaRPr>
          </a:p>
          <a:p>
            <a:pPr lvl="0"/>
            <a:r>
              <a:rPr lang="fr-FR" sz="2000" dirty="0" smtClean="0">
                <a:solidFill>
                  <a:schemeClr val="bg1"/>
                </a:solidFill>
              </a:rPr>
              <a:t>Énergie disponible un peu sur tous les continents. </a:t>
            </a:r>
          </a:p>
          <a:p>
            <a:pPr lvl="0"/>
            <a:r>
              <a:rPr lang="fr-FR" sz="2000" dirty="0" smtClean="0">
                <a:solidFill>
                  <a:schemeClr val="bg1"/>
                </a:solidFill>
              </a:rPr>
              <a:t> Transport facile et peu onéreux par bateau (pétroliers) et surtout par oléoducs (grosses canalisations) </a:t>
            </a:r>
          </a:p>
          <a:p>
            <a:pPr lvl="0"/>
            <a:r>
              <a:rPr lang="fr-FR" sz="2000" dirty="0" smtClean="0">
                <a:solidFill>
                  <a:schemeClr val="bg1"/>
                </a:solidFill>
              </a:rPr>
              <a:t>C'est la forme d'énergie liquide la plus concentrée disponible actuellement</a:t>
            </a:r>
          </a:p>
          <a:p>
            <a:pPr lvl="0"/>
            <a:endParaRPr lang="fr-FR" sz="2000" dirty="0" smtClean="0">
              <a:solidFill>
                <a:schemeClr val="bg1"/>
              </a:solidFill>
            </a:endParaRPr>
          </a:p>
          <a:p>
            <a:pPr lvl="0"/>
            <a:r>
              <a:rPr lang="fr-FR" dirty="0" smtClean="0">
                <a:solidFill>
                  <a:schemeClr val="bg1"/>
                </a:solidFill>
              </a:rPr>
              <a:t>Inconvénients :  </a:t>
            </a:r>
            <a:endParaRPr lang="fr-FR" sz="2000" dirty="0" smtClean="0">
              <a:solidFill>
                <a:schemeClr val="bg1"/>
              </a:solidFill>
            </a:endParaRPr>
          </a:p>
          <a:p>
            <a:r>
              <a:rPr lang="fr-FR" sz="2000" dirty="0" smtClean="0">
                <a:solidFill>
                  <a:schemeClr val="bg1"/>
                </a:solidFill>
              </a:rPr>
              <a:t>Le transport du pétrole est à l'origine de nombreuses pollutions, en particulier des </a:t>
            </a:r>
            <a:r>
              <a:rPr lang="fr-FR" sz="2000" b="1" dirty="0" smtClean="0">
                <a:solidFill>
                  <a:schemeClr val="bg1"/>
                </a:solidFill>
              </a:rPr>
              <a:t>"marées noires"</a:t>
            </a:r>
            <a:r>
              <a:rPr lang="fr-FR" sz="2000" dirty="0" smtClean="0">
                <a:solidFill>
                  <a:schemeClr val="bg1"/>
                </a:solidFill>
              </a:rPr>
              <a:t> mais aussi d'incendies. </a:t>
            </a:r>
          </a:p>
          <a:p>
            <a:r>
              <a:rPr lang="fr-FR" sz="2000" dirty="0" smtClean="0">
                <a:solidFill>
                  <a:schemeClr val="bg1"/>
                </a:solidFill>
              </a:rPr>
              <a:t>Comme pour le charbon, sa combustion produit du dioxyde de carbone qui, libéré dans l'atmosphère, participe à </a:t>
            </a:r>
            <a:r>
              <a:rPr lang="fr-FR" sz="2000" b="1" dirty="0" smtClean="0">
                <a:solidFill>
                  <a:schemeClr val="bg1"/>
                </a:solidFill>
              </a:rPr>
              <a:t>l'accroissement de l'effet de serre</a:t>
            </a:r>
            <a:r>
              <a:rPr lang="fr-FR" sz="2000" dirty="0" smtClean="0">
                <a:solidFill>
                  <a:schemeClr val="bg1"/>
                </a:solidFill>
              </a:rPr>
              <a:t>. </a:t>
            </a:r>
          </a:p>
          <a:p>
            <a:pPr lvl="0"/>
            <a:r>
              <a:rPr lang="fr-FR" sz="2000" dirty="0" smtClean="0">
                <a:solidFill>
                  <a:schemeClr val="bg1"/>
                </a:solidFill>
              </a:rPr>
              <a:t>L’offre ne pourra bientôt plus satisfaire la demande.</a:t>
            </a:r>
          </a:p>
          <a:p>
            <a:endParaRPr lang="fr-FR" dirty="0">
              <a:solidFill>
                <a:schemeClr val="bg1"/>
              </a:solidFill>
            </a:endParaRPr>
          </a:p>
        </p:txBody>
      </p:sp>
      <p:sp>
        <p:nvSpPr>
          <p:cNvPr id="5" name="Espace réservé du numéro de diapositive 4"/>
          <p:cNvSpPr>
            <a:spLocks noGrp="1"/>
          </p:cNvSpPr>
          <p:nvPr>
            <p:ph type="sldNum" sz="quarter" idx="15"/>
          </p:nvPr>
        </p:nvSpPr>
        <p:spPr/>
        <p:txBody>
          <a:bodyPr/>
          <a:lstStyle/>
          <a:p>
            <a:fld id="{CF4668DC-857F-487D-BFFA-8C0CA5037977}" type="slidenum">
              <a:rPr lang="fr-BE" smtClean="0"/>
              <a:pPr/>
              <a:t>11</a:t>
            </a:fld>
            <a:endParaRPr lang="fr-BE"/>
          </a:p>
        </p:txBody>
      </p:sp>
    </p:spTree>
  </p:cSld>
  <p:clrMapOvr>
    <a:masterClrMapping/>
  </p:clrMapOvr>
  <p:transition spd="slow">
    <p:cover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9552" y="188640"/>
            <a:ext cx="2880320" cy="922114"/>
          </a:xfrm>
        </p:spPr>
        <p:txBody>
          <a:bodyPr>
            <a:noAutofit/>
          </a:bodyPr>
          <a:lstStyle/>
          <a:p>
            <a:r>
              <a:rPr lang="fr-FR" sz="4000" dirty="0" smtClean="0"/>
              <a:t>Utilisation : </a:t>
            </a:r>
            <a:endParaRPr lang="fr-FR" sz="4000" dirty="0"/>
          </a:p>
        </p:txBody>
      </p:sp>
      <p:sp>
        <p:nvSpPr>
          <p:cNvPr id="3" name="Espace réservé du contenu 2"/>
          <p:cNvSpPr>
            <a:spLocks noGrp="1"/>
          </p:cNvSpPr>
          <p:nvPr>
            <p:ph idx="1"/>
          </p:nvPr>
        </p:nvSpPr>
        <p:spPr>
          <a:xfrm>
            <a:off x="251520" y="980728"/>
            <a:ext cx="8712968" cy="5877272"/>
          </a:xfrm>
        </p:spPr>
        <p:txBody>
          <a:bodyPr>
            <a:normAutofit lnSpcReduction="10000"/>
          </a:bodyPr>
          <a:lstStyle/>
          <a:p>
            <a:endParaRPr lang="fr-FR" dirty="0" smtClean="0"/>
          </a:p>
          <a:p>
            <a:endParaRPr lang="fr-FR" dirty="0" smtClean="0"/>
          </a:p>
          <a:p>
            <a:r>
              <a:rPr lang="fr-FR" dirty="0" smtClean="0"/>
              <a:t>Forme d’énergie la plus facile à </a:t>
            </a:r>
            <a:r>
              <a:rPr lang="fr-FR" dirty="0" smtClean="0"/>
              <a:t>transporter, donc utilisée sous forme de carburant liquide.</a:t>
            </a:r>
            <a:endParaRPr lang="fr-FR" dirty="0" smtClean="0"/>
          </a:p>
          <a:p>
            <a:endParaRPr lang="fr-FR" dirty="0" smtClean="0"/>
          </a:p>
          <a:p>
            <a:pPr lvl="0"/>
            <a:r>
              <a:rPr lang="fr-FR" dirty="0" smtClean="0"/>
              <a:t>Utilisable pour le chauffage sous la forme de fuel.</a:t>
            </a:r>
          </a:p>
          <a:p>
            <a:pPr lvl="0">
              <a:buNone/>
            </a:pPr>
            <a:r>
              <a:rPr lang="fr-FR" dirty="0" smtClean="0"/>
              <a:t> </a:t>
            </a:r>
          </a:p>
          <a:p>
            <a:pPr lvl="0"/>
            <a:r>
              <a:rPr lang="fr-FR" dirty="0" smtClean="0"/>
              <a:t>Utilisable aussi pour la production d'électricité de masse dans des centrales thermiques. </a:t>
            </a:r>
          </a:p>
          <a:p>
            <a:endParaRPr lang="fr-FR"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12</a:t>
            </a:fld>
            <a:endParaRPr lang="fr-BE"/>
          </a:p>
        </p:txBody>
      </p:sp>
    </p:spTree>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endParaRPr lang="fr-FR" dirty="0" smtClean="0"/>
          </a:p>
          <a:p>
            <a:r>
              <a:rPr lang="fr-FR" dirty="0" smtClean="0"/>
              <a:t>Conclusion : </a:t>
            </a:r>
          </a:p>
          <a:p>
            <a:endParaRPr lang="fr-FR" dirty="0" smtClean="0"/>
          </a:p>
          <a:p>
            <a:r>
              <a:rPr lang="fr-FR" sz="2400" dirty="0" smtClean="0"/>
              <a:t>Les sources d'énergies fossiles sont une aubaine pour l'humanité. Il suffit de se baisser, de creuser un peu pour en récolter des quantités astronomiques. Mais ces sources d’énergie ne sont pas illimitées et s’épuiseront au fil du temps.</a:t>
            </a:r>
          </a:p>
          <a:p>
            <a:endParaRPr lang="fr-FR" dirty="0"/>
          </a:p>
        </p:txBody>
      </p:sp>
      <p:pic>
        <p:nvPicPr>
          <p:cNvPr id="5" name="Image 4" descr="charbon.jpg"/>
          <p:cNvPicPr>
            <a:picLocks noChangeAspect="1"/>
          </p:cNvPicPr>
          <p:nvPr/>
        </p:nvPicPr>
        <p:blipFill>
          <a:blip r:embed="rId2" cstate="print"/>
          <a:stretch>
            <a:fillRect/>
          </a:stretch>
        </p:blipFill>
        <p:spPr>
          <a:xfrm>
            <a:off x="5579339" y="4509121"/>
            <a:ext cx="3564661" cy="2348880"/>
          </a:xfrm>
          <a:prstGeom prst="rect">
            <a:avLst/>
          </a:prstGeom>
        </p:spPr>
      </p:pic>
      <p:pic>
        <p:nvPicPr>
          <p:cNvPr id="6" name="Image 5" descr="petrole.jpg"/>
          <p:cNvPicPr>
            <a:picLocks noChangeAspect="1"/>
          </p:cNvPicPr>
          <p:nvPr/>
        </p:nvPicPr>
        <p:blipFill>
          <a:blip r:embed="rId3" cstate="print"/>
          <a:stretch>
            <a:fillRect/>
          </a:stretch>
        </p:blipFill>
        <p:spPr>
          <a:xfrm>
            <a:off x="0" y="4509120"/>
            <a:ext cx="2483768" cy="2348880"/>
          </a:xfrm>
          <a:prstGeom prst="rect">
            <a:avLst/>
          </a:prstGeom>
        </p:spPr>
      </p:pic>
      <p:pic>
        <p:nvPicPr>
          <p:cNvPr id="7" name="Image 6" descr="images.jpg"/>
          <p:cNvPicPr>
            <a:picLocks noChangeAspect="1"/>
          </p:cNvPicPr>
          <p:nvPr/>
        </p:nvPicPr>
        <p:blipFill>
          <a:blip r:embed="rId4" cstate="print"/>
          <a:stretch>
            <a:fillRect/>
          </a:stretch>
        </p:blipFill>
        <p:spPr>
          <a:xfrm>
            <a:off x="6876255" y="0"/>
            <a:ext cx="2267745" cy="2277834"/>
          </a:xfrm>
          <a:prstGeom prst="rect">
            <a:avLst/>
          </a:prstGeom>
        </p:spPr>
      </p:pic>
      <p:pic>
        <p:nvPicPr>
          <p:cNvPr id="8" name="Image 7" descr="images charbon de bois.jpg"/>
          <p:cNvPicPr>
            <a:picLocks noChangeAspect="1"/>
          </p:cNvPicPr>
          <p:nvPr/>
        </p:nvPicPr>
        <p:blipFill>
          <a:blip r:embed="rId5" cstate="print"/>
          <a:stretch>
            <a:fillRect/>
          </a:stretch>
        </p:blipFill>
        <p:spPr>
          <a:xfrm>
            <a:off x="2987823" y="0"/>
            <a:ext cx="3039741" cy="2276872"/>
          </a:xfrm>
          <a:prstGeom prst="rect">
            <a:avLst/>
          </a:prstGeom>
        </p:spPr>
      </p:pic>
      <p:sp>
        <p:nvSpPr>
          <p:cNvPr id="9" name="Espace réservé du numéro de diapositive 8"/>
          <p:cNvSpPr>
            <a:spLocks noGrp="1"/>
          </p:cNvSpPr>
          <p:nvPr>
            <p:ph type="sldNum" sz="quarter" idx="12"/>
          </p:nvPr>
        </p:nvSpPr>
        <p:spPr/>
        <p:txBody>
          <a:bodyPr/>
          <a:lstStyle/>
          <a:p>
            <a:fld id="{CF4668DC-857F-487D-BFFA-8C0CA5037977}" type="slidenum">
              <a:rPr lang="fr-BE" smtClean="0"/>
              <a:pPr/>
              <a:t>13</a:t>
            </a:fld>
            <a:endParaRPr lang="fr-BE"/>
          </a:p>
        </p:txBody>
      </p:sp>
    </p:spTree>
  </p:cSld>
  <p:clrMapOvr>
    <a:masterClrMapping/>
  </p:clrMapOvr>
  <p:transition spd="slow">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nucleaire.jpg"/>
          <p:cNvPicPr>
            <a:picLocks noChangeAspect="1"/>
          </p:cNvPicPr>
          <p:nvPr/>
        </p:nvPicPr>
        <p:blipFill>
          <a:blip r:embed="rId2" cstate="print"/>
          <a:stretch>
            <a:fillRect/>
          </a:stretch>
        </p:blipFill>
        <p:spPr>
          <a:xfrm>
            <a:off x="0" y="0"/>
            <a:ext cx="9144000" cy="7326443"/>
          </a:xfrm>
          <a:prstGeom prst="rect">
            <a:avLst/>
          </a:prstGeom>
        </p:spPr>
      </p:pic>
      <p:sp>
        <p:nvSpPr>
          <p:cNvPr id="3" name="Titre 2"/>
          <p:cNvSpPr>
            <a:spLocks noGrp="1"/>
          </p:cNvSpPr>
          <p:nvPr>
            <p:ph type="title"/>
          </p:nvPr>
        </p:nvSpPr>
        <p:spPr>
          <a:xfrm>
            <a:off x="467544" y="188640"/>
            <a:ext cx="8147248" cy="634082"/>
          </a:xfrm>
        </p:spPr>
        <p:txBody>
          <a:bodyPr>
            <a:normAutofit fontScale="90000"/>
          </a:bodyPr>
          <a:lstStyle/>
          <a:p>
            <a:r>
              <a:rPr lang="fr-FR" dirty="0" smtClean="0">
                <a:latin typeface="Times New Roman" pitchFamily="18" charset="0"/>
                <a:cs typeface="Times New Roman" pitchFamily="18" charset="0"/>
              </a:rPr>
              <a:t>II/ L’énergie nucléaire</a:t>
            </a:r>
            <a:endParaRPr lang="fr-FR" dirty="0">
              <a:latin typeface="Times New Roman" pitchFamily="18" charset="0"/>
              <a:cs typeface="Times New Roman" pitchFamily="18" charset="0"/>
            </a:endParaRPr>
          </a:p>
        </p:txBody>
      </p:sp>
      <p:sp>
        <p:nvSpPr>
          <p:cNvPr id="2" name="Espace réservé du contenu 1"/>
          <p:cNvSpPr>
            <a:spLocks noGrp="1"/>
          </p:cNvSpPr>
          <p:nvPr>
            <p:ph idx="1"/>
          </p:nvPr>
        </p:nvSpPr>
        <p:spPr>
          <a:xfrm>
            <a:off x="0" y="836712"/>
            <a:ext cx="9144000" cy="6552728"/>
          </a:xfrm>
        </p:spPr>
        <p:txBody>
          <a:bodyPr>
            <a:normAutofit/>
          </a:bodyPr>
          <a:lstStyle/>
          <a:p>
            <a:endParaRPr lang="fr-FR" sz="2400" dirty="0" smtClean="0"/>
          </a:p>
          <a:p>
            <a:r>
              <a:rPr lang="fr-FR" sz="2400" dirty="0" smtClean="0"/>
              <a:t>L’énergie nucléaire est la deuxième grande famille d’énergie non renouvelable, elle est produites par les noyaux des atomes qui subissent des transformations, ce sont les réactions nucléaires.</a:t>
            </a:r>
          </a:p>
          <a:p>
            <a:endParaRPr lang="fr-FR" sz="2400" dirty="0"/>
          </a:p>
          <a:p>
            <a:endParaRPr lang="fr-FR" sz="2400"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14</a:t>
            </a:fld>
            <a:endParaRPr lang="fr-BE"/>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5266928" cy="706090"/>
          </a:xfrm>
        </p:spPr>
        <p:txBody>
          <a:bodyPr>
            <a:normAutofit/>
          </a:bodyPr>
          <a:lstStyle/>
          <a:p>
            <a:r>
              <a:rPr lang="fr-FR" sz="3200" dirty="0" smtClean="0"/>
              <a:t>1) Gisement d’uranium : </a:t>
            </a:r>
            <a:endParaRPr lang="fr-FR" sz="3200" dirty="0"/>
          </a:p>
        </p:txBody>
      </p:sp>
      <p:sp>
        <p:nvSpPr>
          <p:cNvPr id="3" name="Espace réservé du contenu 2"/>
          <p:cNvSpPr>
            <a:spLocks noGrp="1"/>
          </p:cNvSpPr>
          <p:nvPr>
            <p:ph idx="1"/>
          </p:nvPr>
        </p:nvSpPr>
        <p:spPr>
          <a:xfrm>
            <a:off x="0" y="980728"/>
            <a:ext cx="8229600" cy="4525963"/>
          </a:xfrm>
        </p:spPr>
        <p:txBody>
          <a:bodyPr>
            <a:normAutofit/>
          </a:bodyPr>
          <a:lstStyle/>
          <a:p>
            <a:endParaRPr lang="fr-FR" sz="2400" dirty="0" smtClean="0"/>
          </a:p>
          <a:p>
            <a:r>
              <a:rPr lang="fr-FR" sz="2400" dirty="0" smtClean="0"/>
              <a:t>L’uranium </a:t>
            </a:r>
            <a:r>
              <a:rPr lang="fr-FR" sz="2400" dirty="0"/>
              <a:t>est un élément naturel assez fréquent </a:t>
            </a:r>
            <a:r>
              <a:rPr lang="fr-FR" sz="2400" dirty="0" smtClean="0"/>
              <a:t>, il se trouve partout dans la nature à l’état de trace, y compris dans l’eau de mer.</a:t>
            </a:r>
          </a:p>
          <a:p>
            <a:endParaRPr lang="fr-FR" sz="2400" dirty="0" smtClean="0"/>
          </a:p>
          <a:p>
            <a:r>
              <a:rPr lang="fr-FR" sz="2400" dirty="0" smtClean="0"/>
              <a:t>L'isotope </a:t>
            </a:r>
            <a:r>
              <a:rPr lang="fr-FR" sz="2400" baseline="30000" dirty="0"/>
              <a:t>235</a:t>
            </a:r>
            <a:r>
              <a:rPr lang="fr-FR" sz="2400" dirty="0"/>
              <a:t>U est le seul isotope fissile naturel. Sa fission libère une énergie voisine de 200 </a:t>
            </a:r>
            <a:r>
              <a:rPr lang="fr-FR" sz="2400" dirty="0" smtClean="0"/>
              <a:t>MeV </a:t>
            </a:r>
            <a:r>
              <a:rPr lang="fr-FR" sz="2400" dirty="0"/>
              <a:t>par atome </a:t>
            </a:r>
            <a:r>
              <a:rPr lang="fr-FR" sz="2400" dirty="0" smtClean="0"/>
              <a:t>fissionné.</a:t>
            </a:r>
          </a:p>
          <a:p>
            <a:endParaRPr lang="fr-FR" sz="2400" dirty="0"/>
          </a:p>
        </p:txBody>
      </p:sp>
      <p:pic>
        <p:nvPicPr>
          <p:cNvPr id="4" name="Image 3" descr="uranium.jpg"/>
          <p:cNvPicPr>
            <a:picLocks noChangeAspect="1"/>
          </p:cNvPicPr>
          <p:nvPr/>
        </p:nvPicPr>
        <p:blipFill>
          <a:blip r:embed="rId2" cstate="print"/>
          <a:stretch>
            <a:fillRect/>
          </a:stretch>
        </p:blipFill>
        <p:spPr>
          <a:xfrm>
            <a:off x="3059832" y="3912096"/>
            <a:ext cx="2945904" cy="2945904"/>
          </a:xfrm>
          <a:prstGeom prst="rect">
            <a:avLst/>
          </a:prstGeom>
        </p:spPr>
      </p:pic>
      <p:sp>
        <p:nvSpPr>
          <p:cNvPr id="5" name="Espace réservé du numéro de diapositive 4"/>
          <p:cNvSpPr>
            <a:spLocks noGrp="1"/>
          </p:cNvSpPr>
          <p:nvPr>
            <p:ph type="sldNum" sz="quarter" idx="12"/>
          </p:nvPr>
        </p:nvSpPr>
        <p:spPr/>
        <p:txBody>
          <a:bodyPr/>
          <a:lstStyle/>
          <a:p>
            <a:fld id="{CF4668DC-857F-487D-BFFA-8C0CA5037977}" type="slidenum">
              <a:rPr lang="fr-BE" smtClean="0"/>
              <a:pPr/>
              <a:t>15</a:t>
            </a:fld>
            <a:endParaRPr lang="fr-BE"/>
          </a:p>
        </p:txBody>
      </p:sp>
    </p:spTree>
  </p:cSld>
  <p:clrMapOvr>
    <a:masterClrMapping/>
  </p:clrMapOvr>
  <p:transition spd="slow">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5554960" cy="634082"/>
          </a:xfrm>
        </p:spPr>
        <p:txBody>
          <a:bodyPr>
            <a:normAutofit/>
          </a:bodyPr>
          <a:lstStyle/>
          <a:p>
            <a:r>
              <a:rPr lang="fr-FR" sz="3200" dirty="0" smtClean="0"/>
              <a:t>2) Principe de la fission : </a:t>
            </a:r>
            <a:endParaRPr lang="fr-FR" sz="3200" dirty="0"/>
          </a:p>
        </p:txBody>
      </p:sp>
      <p:sp>
        <p:nvSpPr>
          <p:cNvPr id="3" name="Espace réservé du contenu 2"/>
          <p:cNvSpPr>
            <a:spLocks noGrp="1"/>
          </p:cNvSpPr>
          <p:nvPr>
            <p:ph idx="1"/>
          </p:nvPr>
        </p:nvSpPr>
        <p:spPr>
          <a:xfrm>
            <a:off x="0" y="476672"/>
            <a:ext cx="9144000" cy="5949280"/>
          </a:xfrm>
        </p:spPr>
        <p:txBody>
          <a:bodyPr>
            <a:normAutofit/>
          </a:bodyPr>
          <a:lstStyle/>
          <a:p>
            <a:pPr>
              <a:buNone/>
            </a:pPr>
            <a:endParaRPr lang="fr-FR" sz="2800" dirty="0" smtClean="0"/>
          </a:p>
          <a:p>
            <a:r>
              <a:rPr lang="fr-FR" sz="2800" dirty="0" smtClean="0"/>
              <a:t>La </a:t>
            </a:r>
            <a:r>
              <a:rPr lang="fr-FR" sz="2800" dirty="0"/>
              <a:t>fission nucléaire est le phénomène par lequel le noyau d'un atome lourd est divisé en plusieurs nucléides plus légers, généralement deux nucléides. Cette réaction nucléaire se traduit aussi par l'émission de neutrons et un dégagement d'énergie très </a:t>
            </a:r>
            <a:r>
              <a:rPr lang="fr-FR" sz="2800" dirty="0" smtClean="0"/>
              <a:t>important.</a:t>
            </a:r>
            <a:endParaRPr lang="fr-FR" sz="2800" dirty="0"/>
          </a:p>
          <a:p>
            <a:r>
              <a:rPr lang="fr-FR" sz="2800" dirty="0" smtClean="0"/>
              <a:t>C’est grâce à une réaction en chaîne de la fission que l’on obtient énormément d’énergie.</a:t>
            </a:r>
            <a:endParaRPr lang="fr-FR" sz="2800" dirty="0"/>
          </a:p>
        </p:txBody>
      </p:sp>
      <p:pic>
        <p:nvPicPr>
          <p:cNvPr id="4" name="Image 3" descr="fission-.jpg"/>
          <p:cNvPicPr>
            <a:picLocks noChangeAspect="1"/>
          </p:cNvPicPr>
          <p:nvPr/>
        </p:nvPicPr>
        <p:blipFill>
          <a:blip r:embed="rId2" cstate="print"/>
          <a:stretch>
            <a:fillRect/>
          </a:stretch>
        </p:blipFill>
        <p:spPr>
          <a:xfrm>
            <a:off x="5148064" y="3654181"/>
            <a:ext cx="3995937" cy="3203819"/>
          </a:xfrm>
          <a:prstGeom prst="rect">
            <a:avLst/>
          </a:prstGeom>
        </p:spPr>
      </p:pic>
      <p:sp>
        <p:nvSpPr>
          <p:cNvPr id="5" name="Espace réservé du numéro de diapositive 4"/>
          <p:cNvSpPr>
            <a:spLocks noGrp="1"/>
          </p:cNvSpPr>
          <p:nvPr>
            <p:ph type="sldNum" sz="quarter" idx="12"/>
          </p:nvPr>
        </p:nvSpPr>
        <p:spPr/>
        <p:txBody>
          <a:bodyPr/>
          <a:lstStyle/>
          <a:p>
            <a:fld id="{CF4668DC-857F-487D-BFFA-8C0CA5037977}" type="slidenum">
              <a:rPr lang="fr-BE" smtClean="0"/>
              <a:pPr/>
              <a:t>16</a:t>
            </a:fld>
            <a:endParaRPr lang="fr-BE"/>
          </a:p>
        </p:txBody>
      </p:sp>
    </p:spTree>
  </p:cSld>
  <p:clrMapOvr>
    <a:masterClrMapping/>
  </p:clrMapOvr>
  <p:transition spd="slow">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88640"/>
            <a:ext cx="3826768" cy="506320"/>
          </a:xfrm>
        </p:spPr>
        <p:txBody>
          <a:bodyPr>
            <a:normAutofit fontScale="90000"/>
          </a:bodyPr>
          <a:lstStyle/>
          <a:p>
            <a:r>
              <a:rPr lang="fr-FR" sz="3200" dirty="0" smtClean="0"/>
              <a:t>3) Centrale nucléaire : </a:t>
            </a:r>
            <a:endParaRPr lang="fr-FR" sz="3200" dirty="0"/>
          </a:p>
        </p:txBody>
      </p:sp>
      <p:sp>
        <p:nvSpPr>
          <p:cNvPr id="3" name="Espace réservé du contenu 2"/>
          <p:cNvSpPr>
            <a:spLocks noGrp="1"/>
          </p:cNvSpPr>
          <p:nvPr>
            <p:ph idx="1"/>
          </p:nvPr>
        </p:nvSpPr>
        <p:spPr>
          <a:xfrm>
            <a:off x="0" y="836712"/>
            <a:ext cx="9144000" cy="6021288"/>
          </a:xfrm>
        </p:spPr>
        <p:txBody>
          <a:bodyPr>
            <a:normAutofit/>
          </a:bodyPr>
          <a:lstStyle/>
          <a:p>
            <a:r>
              <a:rPr lang="fr-FR" sz="2400" dirty="0" smtClean="0"/>
              <a:t>Une centrale nucléaire est un site industriel qui utilise la fission de noyaux atomiques pour produire de la chaleur, dont une partie est transformée en électricité.</a:t>
            </a:r>
          </a:p>
          <a:p>
            <a:r>
              <a:rPr lang="fr-FR" sz="2400" dirty="0" smtClean="0"/>
              <a:t>Réacteurs nucléaires : puissance électrique variant de quelques  Mégawatt jusqu’à plus de 1500 Mégawatt.</a:t>
            </a:r>
          </a:p>
          <a:p>
            <a:r>
              <a:rPr lang="fr-FR" sz="2400" dirty="0" smtClean="0"/>
              <a:t> </a:t>
            </a:r>
            <a:endParaRPr lang="fr-FR" sz="2400" dirty="0"/>
          </a:p>
        </p:txBody>
      </p:sp>
      <p:pic>
        <p:nvPicPr>
          <p:cNvPr id="4" name="Image 3" descr="centrale-nucleaire.jpg"/>
          <p:cNvPicPr>
            <a:picLocks noChangeAspect="1"/>
          </p:cNvPicPr>
          <p:nvPr/>
        </p:nvPicPr>
        <p:blipFill>
          <a:blip r:embed="rId2" cstate="print"/>
          <a:stretch>
            <a:fillRect/>
          </a:stretch>
        </p:blipFill>
        <p:spPr>
          <a:xfrm>
            <a:off x="1259632" y="2942946"/>
            <a:ext cx="6984776" cy="3915054"/>
          </a:xfrm>
          <a:prstGeom prst="rect">
            <a:avLst/>
          </a:prstGeom>
        </p:spPr>
      </p:pic>
      <p:sp>
        <p:nvSpPr>
          <p:cNvPr id="5" name="Espace réservé du numéro de diapositive 4"/>
          <p:cNvSpPr>
            <a:spLocks noGrp="1"/>
          </p:cNvSpPr>
          <p:nvPr>
            <p:ph type="sldNum" sz="quarter" idx="12"/>
          </p:nvPr>
        </p:nvSpPr>
        <p:spPr/>
        <p:txBody>
          <a:bodyPr/>
          <a:lstStyle/>
          <a:p>
            <a:fld id="{CF4668DC-857F-487D-BFFA-8C0CA5037977}" type="slidenum">
              <a:rPr lang="fr-BE" smtClean="0"/>
              <a:pPr/>
              <a:t>17</a:t>
            </a:fld>
            <a:endParaRPr lang="fr-BE"/>
          </a:p>
        </p:txBody>
      </p:sp>
    </p:spTree>
  </p:cSld>
  <p:clrMapOvr>
    <a:masterClrMapping/>
  </p:clrMapOvr>
  <p:transition spd="slow">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u contenu 9" descr="Sans titre.png"/>
          <p:cNvPicPr>
            <a:picLocks noGrp="1" noChangeAspect="1"/>
          </p:cNvPicPr>
          <p:nvPr>
            <p:ph idx="1"/>
          </p:nvPr>
        </p:nvPicPr>
        <p:blipFill>
          <a:blip r:embed="rId2" cstate="print"/>
          <a:stretch>
            <a:fillRect/>
          </a:stretch>
        </p:blipFill>
        <p:spPr>
          <a:xfrm>
            <a:off x="0" y="1988840"/>
            <a:ext cx="9148966" cy="4869161"/>
          </a:xfrm>
        </p:spPr>
      </p:pic>
      <p:sp>
        <p:nvSpPr>
          <p:cNvPr id="11" name="ZoneTexte 10"/>
          <p:cNvSpPr txBox="1"/>
          <p:nvPr/>
        </p:nvSpPr>
        <p:spPr>
          <a:xfrm>
            <a:off x="0" y="0"/>
            <a:ext cx="9144000" cy="1754326"/>
          </a:xfrm>
          <a:prstGeom prst="rect">
            <a:avLst/>
          </a:prstGeom>
          <a:noFill/>
        </p:spPr>
        <p:txBody>
          <a:bodyPr wrap="square" rtlCol="0">
            <a:spAutoFit/>
          </a:bodyPr>
          <a:lstStyle/>
          <a:p>
            <a:r>
              <a:rPr lang="fr-FR" dirty="0" smtClean="0"/>
              <a:t>1 : Réacteur 		</a:t>
            </a:r>
            <a:r>
              <a:rPr lang="fr-FR" dirty="0" smtClean="0">
                <a:sym typeface="Wingdings" pitchFamily="2" charset="2"/>
              </a:rPr>
              <a:t> Fission de l’uranium</a:t>
            </a:r>
            <a:endParaRPr lang="fr-FR" dirty="0" smtClean="0"/>
          </a:p>
          <a:p>
            <a:r>
              <a:rPr lang="fr-FR" dirty="0" smtClean="0"/>
              <a:t>2 : Vapeur     		</a:t>
            </a:r>
            <a:r>
              <a:rPr lang="fr-FR" dirty="0" smtClean="0">
                <a:sym typeface="Wingdings" pitchFamily="2" charset="2"/>
              </a:rPr>
              <a:t> Eau transformé en vapeur</a:t>
            </a:r>
            <a:endParaRPr lang="fr-FR" dirty="0" smtClean="0"/>
          </a:p>
          <a:p>
            <a:r>
              <a:rPr lang="fr-FR" dirty="0" smtClean="0"/>
              <a:t>3 : Cuve de refroidissement    </a:t>
            </a:r>
            <a:r>
              <a:rPr lang="fr-FR" dirty="0" smtClean="0">
                <a:sym typeface="Wingdings" pitchFamily="2" charset="2"/>
              </a:rPr>
              <a:t> Vapeur retransformé en eau</a:t>
            </a:r>
            <a:endParaRPr lang="fr-FR" dirty="0" smtClean="0"/>
          </a:p>
          <a:p>
            <a:r>
              <a:rPr lang="fr-FR" dirty="0" smtClean="0"/>
              <a:t>4 : Eau 			</a:t>
            </a:r>
            <a:r>
              <a:rPr lang="fr-FR" dirty="0" smtClean="0">
                <a:sym typeface="Wingdings" pitchFamily="2" charset="2"/>
              </a:rPr>
              <a:t> Refroidit la vapeur</a:t>
            </a:r>
            <a:endParaRPr lang="fr-FR" dirty="0" smtClean="0"/>
          </a:p>
          <a:p>
            <a:r>
              <a:rPr lang="fr-FR" dirty="0" smtClean="0"/>
              <a:t>5 : Alternateur 		</a:t>
            </a:r>
            <a:r>
              <a:rPr lang="fr-FR" dirty="0" smtClean="0">
                <a:sym typeface="Wingdings" pitchFamily="2" charset="2"/>
              </a:rPr>
              <a:t> La turbine alimente le générateur électrique</a:t>
            </a:r>
            <a:endParaRPr lang="fr-FR" dirty="0" smtClean="0"/>
          </a:p>
          <a:p>
            <a:r>
              <a:rPr lang="fr-FR" dirty="0" smtClean="0"/>
              <a:t>6 : Réseau électrique	</a:t>
            </a:r>
            <a:r>
              <a:rPr lang="fr-FR" dirty="0" smtClean="0">
                <a:sym typeface="Wingdings" pitchFamily="2" charset="2"/>
              </a:rPr>
              <a:t> Alimente le circuit EDF</a:t>
            </a:r>
            <a:endParaRPr lang="fr-FR"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18</a:t>
            </a:fld>
            <a:endParaRPr lang="fr-BE"/>
          </a:p>
        </p:txBody>
      </p:sp>
    </p:spTree>
  </p:cSld>
  <p:clrMapOvr>
    <a:masterClrMapping/>
  </p:clrMapOvr>
  <p:transition spd="slow">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etrole.jpg"/>
          <p:cNvPicPr>
            <a:picLocks noChangeAspect="1"/>
          </p:cNvPicPr>
          <p:nvPr/>
        </p:nvPicPr>
        <p:blipFill>
          <a:blip r:embed="rId2" cstate="print"/>
          <a:stretch>
            <a:fillRect/>
          </a:stretch>
        </p:blipFill>
        <p:spPr>
          <a:xfrm>
            <a:off x="0" y="0"/>
            <a:ext cx="9144000" cy="6873614"/>
          </a:xfrm>
          <a:prstGeom prst="rect">
            <a:avLst/>
          </a:prstGeom>
        </p:spPr>
      </p:pic>
      <p:sp>
        <p:nvSpPr>
          <p:cNvPr id="3" name="Espace réservé du contenu 2"/>
          <p:cNvSpPr>
            <a:spLocks noGrp="1"/>
          </p:cNvSpPr>
          <p:nvPr>
            <p:ph idx="1"/>
          </p:nvPr>
        </p:nvSpPr>
        <p:spPr>
          <a:xfrm>
            <a:off x="0" y="0"/>
            <a:ext cx="9144000" cy="6858000"/>
          </a:xfrm>
        </p:spPr>
        <p:txBody>
          <a:bodyPr/>
          <a:lstStyle/>
          <a:p>
            <a:r>
              <a:rPr lang="fr-FR" b="1" dirty="0" smtClean="0">
                <a:solidFill>
                  <a:srgbClr val="FF0000"/>
                </a:solidFill>
              </a:rPr>
              <a:t>Avantages :</a:t>
            </a:r>
          </a:p>
          <a:p>
            <a:endParaRPr lang="fr-FR" sz="2000" b="1" dirty="0" smtClean="0">
              <a:solidFill>
                <a:srgbClr val="FF0000"/>
              </a:solidFill>
            </a:endParaRPr>
          </a:p>
          <a:p>
            <a:r>
              <a:rPr lang="fr-FR" sz="2000" b="1" dirty="0" smtClean="0">
                <a:solidFill>
                  <a:srgbClr val="FF0000"/>
                </a:solidFill>
              </a:rPr>
              <a:t>Produire </a:t>
            </a:r>
            <a:r>
              <a:rPr lang="fr-FR" sz="2000" b="1" dirty="0">
                <a:solidFill>
                  <a:srgbClr val="FF0000"/>
                </a:solidFill>
              </a:rPr>
              <a:t>de l’électricité en grande quantité et à bas </a:t>
            </a:r>
            <a:r>
              <a:rPr lang="fr-FR" sz="2000" b="1" dirty="0" smtClean="0">
                <a:solidFill>
                  <a:srgbClr val="FF0000"/>
                </a:solidFill>
              </a:rPr>
              <a:t>prix.</a:t>
            </a:r>
          </a:p>
          <a:p>
            <a:pPr marL="342900" lvl="1" indent="-342900">
              <a:buFont typeface="Arial" pitchFamily="34" charset="0"/>
              <a:buChar char="•"/>
            </a:pPr>
            <a:r>
              <a:rPr lang="fr-FR" sz="2000" b="1" dirty="0">
                <a:solidFill>
                  <a:srgbClr val="FF0000"/>
                </a:solidFill>
              </a:rPr>
              <a:t>Une centrale nucléaire produit une énergie 1 million de fois supérieure aux énergies fossiles.</a:t>
            </a:r>
          </a:p>
          <a:p>
            <a:pPr marL="342900" lvl="1" indent="-342900">
              <a:buFont typeface="Arial" pitchFamily="34" charset="0"/>
              <a:buChar char="•"/>
            </a:pPr>
            <a:r>
              <a:rPr lang="fr-FR" sz="2000" b="1" dirty="0">
                <a:solidFill>
                  <a:srgbClr val="FF0000"/>
                </a:solidFill>
              </a:rPr>
              <a:t>Moindre contribution à l’effet de serre grâce à des émissions de CO2 beaucoup plus faibles que pour les centrales électriques à charbon, fuel, ou gaz naturel</a:t>
            </a:r>
            <a:r>
              <a:rPr lang="fr-FR" sz="2000" b="1" dirty="0" smtClean="0">
                <a:solidFill>
                  <a:srgbClr val="FF0000"/>
                </a:solidFill>
              </a:rPr>
              <a:t>.</a:t>
            </a:r>
          </a:p>
          <a:p>
            <a:pPr marL="342900" lvl="1" indent="-342900">
              <a:buFont typeface="Arial" pitchFamily="34" charset="0"/>
              <a:buChar char="•"/>
            </a:pPr>
            <a:endParaRPr lang="fr-FR" sz="2000" b="1" dirty="0" smtClean="0">
              <a:solidFill>
                <a:srgbClr val="FF0000"/>
              </a:solidFill>
            </a:endParaRPr>
          </a:p>
          <a:p>
            <a:pPr marL="342900" lvl="1" indent="-342900">
              <a:buFont typeface="Arial" pitchFamily="34" charset="0"/>
              <a:buChar char="•"/>
            </a:pPr>
            <a:endParaRPr lang="fr-FR" sz="2000" b="1" dirty="0">
              <a:solidFill>
                <a:srgbClr val="FF0000"/>
              </a:solidFill>
            </a:endParaRPr>
          </a:p>
          <a:p>
            <a:pPr marL="342900" lvl="1" indent="-342900">
              <a:buFont typeface="Arial" pitchFamily="34" charset="0"/>
              <a:buChar char="•"/>
            </a:pPr>
            <a:r>
              <a:rPr lang="fr-FR" b="1" dirty="0" smtClean="0">
                <a:solidFill>
                  <a:srgbClr val="FF0000"/>
                </a:solidFill>
              </a:rPr>
              <a:t>Inconvénients : </a:t>
            </a:r>
          </a:p>
          <a:p>
            <a:pPr marL="342900" lvl="1" indent="-342900">
              <a:buFont typeface="Arial" pitchFamily="34" charset="0"/>
              <a:buChar char="•"/>
            </a:pPr>
            <a:endParaRPr lang="fr-FR" sz="2000" b="1" dirty="0">
              <a:solidFill>
                <a:srgbClr val="FF0000"/>
              </a:solidFill>
            </a:endParaRPr>
          </a:p>
          <a:p>
            <a:pPr marL="342900" lvl="1" indent="-342900">
              <a:buFont typeface="Arial" pitchFamily="34" charset="0"/>
              <a:buChar char="•"/>
            </a:pPr>
            <a:r>
              <a:rPr lang="fr-FR" sz="2000" b="1" dirty="0" smtClean="0">
                <a:solidFill>
                  <a:srgbClr val="FF0000"/>
                </a:solidFill>
              </a:rPr>
              <a:t>Coûts de construction :  centrale de 800 à 1 600 MW </a:t>
            </a:r>
            <a:r>
              <a:rPr lang="fr-FR" sz="2000" b="1" dirty="0" smtClean="0">
                <a:solidFill>
                  <a:srgbClr val="FF0000"/>
                </a:solidFill>
                <a:sym typeface="Wingdings" pitchFamily="2" charset="2"/>
              </a:rPr>
              <a:t></a:t>
            </a:r>
            <a:r>
              <a:rPr lang="fr-FR" sz="2000" b="1" dirty="0" smtClean="0">
                <a:solidFill>
                  <a:srgbClr val="FF0000"/>
                </a:solidFill>
              </a:rPr>
              <a:t> ~4 milliards d'euros.</a:t>
            </a:r>
          </a:p>
          <a:p>
            <a:pPr marL="342900" lvl="1" indent="-342900">
              <a:buFont typeface="Arial" pitchFamily="34" charset="0"/>
              <a:buChar char="•"/>
            </a:pPr>
            <a:r>
              <a:rPr lang="fr-FR" sz="2000" b="1" dirty="0" smtClean="0">
                <a:solidFill>
                  <a:srgbClr val="FF0000"/>
                </a:solidFill>
              </a:rPr>
              <a:t>Radioactivité dangereuse </a:t>
            </a:r>
            <a:r>
              <a:rPr lang="fr-FR" sz="2000" b="1" dirty="0">
                <a:solidFill>
                  <a:srgbClr val="FF0000"/>
                </a:solidFill>
              </a:rPr>
              <a:t>pour les animaux, la </a:t>
            </a:r>
            <a:r>
              <a:rPr lang="fr-FR" sz="2000" b="1" dirty="0" smtClean="0">
                <a:solidFill>
                  <a:srgbClr val="FF0000"/>
                </a:solidFill>
              </a:rPr>
              <a:t>nature</a:t>
            </a:r>
            <a:r>
              <a:rPr lang="fr-FR" sz="2000" b="1" dirty="0">
                <a:solidFill>
                  <a:srgbClr val="FF0000"/>
                </a:solidFill>
              </a:rPr>
              <a:t>, et </a:t>
            </a:r>
            <a:r>
              <a:rPr lang="fr-FR" sz="2000" b="1" dirty="0" smtClean="0">
                <a:solidFill>
                  <a:srgbClr val="FF0000"/>
                </a:solidFill>
              </a:rPr>
              <a:t>l’homme. Onde lumineuse mortelle. </a:t>
            </a:r>
            <a:r>
              <a:rPr lang="fr-FR" sz="2000" b="1" dirty="0">
                <a:solidFill>
                  <a:srgbClr val="FF0000"/>
                </a:solidFill>
              </a:rPr>
              <a:t>Exemple : le nuage radioactif de Tchernobyl. </a:t>
            </a:r>
          </a:p>
          <a:p>
            <a:pPr marL="342900" lvl="1" indent="-342900">
              <a:buFont typeface="Arial" pitchFamily="34" charset="0"/>
              <a:buChar char="•"/>
            </a:pPr>
            <a:r>
              <a:rPr lang="fr-FR" sz="2000" b="1" dirty="0" smtClean="0">
                <a:solidFill>
                  <a:srgbClr val="FF0000"/>
                </a:solidFill>
              </a:rPr>
              <a:t>Les </a:t>
            </a:r>
            <a:r>
              <a:rPr lang="fr-FR" sz="2000" b="1" dirty="0">
                <a:solidFill>
                  <a:srgbClr val="FF0000"/>
                </a:solidFill>
              </a:rPr>
              <a:t>déchets radioactifs ont une période très longue (~4,5 milliards d'années pour l'uranium </a:t>
            </a:r>
            <a:r>
              <a:rPr lang="fr-FR" sz="2000" b="1" dirty="0" smtClean="0">
                <a:solidFill>
                  <a:srgbClr val="FF0000"/>
                </a:solidFill>
              </a:rPr>
              <a:t>238), </a:t>
            </a:r>
            <a:r>
              <a:rPr lang="fr-FR" sz="2000" b="1" dirty="0">
                <a:solidFill>
                  <a:srgbClr val="FF0000"/>
                </a:solidFill>
              </a:rPr>
              <a:t>avant de devenir inoffensif pour l’environnement.</a:t>
            </a:r>
          </a:p>
          <a:p>
            <a:pPr marL="342900" lvl="1" indent="-342900">
              <a:buFont typeface="Arial" pitchFamily="34" charset="0"/>
              <a:buChar char="•"/>
            </a:pPr>
            <a:endParaRPr lang="fr-FR" sz="2000" dirty="0"/>
          </a:p>
          <a:p>
            <a:endParaRPr lang="fr-FR" sz="2400" dirty="0" smtClean="0"/>
          </a:p>
          <a:p>
            <a:endParaRPr lang="fr-FR" sz="2400"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19</a:t>
            </a:fld>
            <a:endParaRPr lang="fr-BE"/>
          </a:p>
        </p:txBody>
      </p:sp>
    </p:spTree>
  </p:cSld>
  <p:clrMapOvr>
    <a:masterClrMapping/>
  </p:clrMapOvr>
  <p:transition spd="slow">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9552" y="0"/>
            <a:ext cx="8064896" cy="548680"/>
          </a:xfrm>
        </p:spPr>
        <p:txBody>
          <a:bodyPr>
            <a:normAutofit fontScale="90000"/>
          </a:bodyPr>
          <a:lstStyle/>
          <a:p>
            <a:r>
              <a:rPr lang="fr-FR" dirty="0" smtClean="0"/>
              <a:t>Synthèse</a:t>
            </a:r>
            <a:endParaRPr lang="fr-FR" dirty="0"/>
          </a:p>
        </p:txBody>
      </p:sp>
      <p:sp>
        <p:nvSpPr>
          <p:cNvPr id="3" name="Espace réservé du contenu 2"/>
          <p:cNvSpPr>
            <a:spLocks noGrp="1"/>
          </p:cNvSpPr>
          <p:nvPr>
            <p:ph idx="1"/>
          </p:nvPr>
        </p:nvSpPr>
        <p:spPr>
          <a:xfrm>
            <a:off x="-7034" y="601393"/>
            <a:ext cx="9151034" cy="6256607"/>
          </a:xfrm>
        </p:spPr>
        <p:txBody>
          <a:bodyPr>
            <a:normAutofit/>
          </a:bodyPr>
          <a:lstStyle/>
          <a:p>
            <a:r>
              <a:rPr lang="fr-FR" sz="2400" dirty="0"/>
              <a:t>Les réserves des énergies non renouvelables sur terre sont </a:t>
            </a:r>
            <a:r>
              <a:rPr lang="fr-FR" sz="2400" dirty="0" smtClean="0"/>
              <a:t>limitées : </a:t>
            </a:r>
          </a:p>
          <a:p>
            <a:r>
              <a:rPr lang="fr-FR" sz="2400" dirty="0" smtClean="0"/>
              <a:t>- Pétrole : Années 1980 </a:t>
            </a:r>
            <a:r>
              <a:rPr lang="fr-FR" sz="2400" dirty="0" smtClean="0">
                <a:sym typeface="Wingdings" pitchFamily="2" charset="2"/>
              </a:rPr>
              <a:t> 3 milliards de tonnes consommées. Il  en reste pour environ 30 ans.</a:t>
            </a:r>
            <a:endParaRPr lang="fr-FR" sz="2400" dirty="0" smtClean="0"/>
          </a:p>
          <a:p>
            <a:r>
              <a:rPr lang="fr-FR" sz="2400" dirty="0" smtClean="0"/>
              <a:t>- Gaz naturel : Années 1980 </a:t>
            </a:r>
            <a:r>
              <a:rPr lang="fr-FR" sz="2400" dirty="0" smtClean="0">
                <a:sym typeface="Wingdings" pitchFamily="2" charset="2"/>
              </a:rPr>
              <a:t> 600 milliards de mètres cubes ce qui vaut  à environ 1.2 milliards de tonnes de pétrole. Il en reste pour environ 1 siècle de production.</a:t>
            </a:r>
          </a:p>
          <a:p>
            <a:endParaRPr lang="fr-FR" sz="2400" dirty="0">
              <a:sym typeface="Wingdings" pitchFamily="2" charset="2"/>
            </a:endParaRPr>
          </a:p>
          <a:p>
            <a:endParaRPr lang="fr-FR" sz="2400" dirty="0" smtClean="0">
              <a:sym typeface="Wingdings" pitchFamily="2" charset="2"/>
            </a:endParaRPr>
          </a:p>
          <a:p>
            <a:endParaRPr lang="fr-FR" sz="2400" dirty="0" smtClean="0"/>
          </a:p>
          <a:p>
            <a:endParaRPr lang="fr-FR" sz="2400" dirty="0"/>
          </a:p>
          <a:p>
            <a:endParaRPr lang="fr-FR" sz="2400" dirty="0" smtClean="0"/>
          </a:p>
          <a:p>
            <a:r>
              <a:rPr lang="fr-FR" sz="2400" dirty="0" smtClean="0"/>
              <a:t>Ce </a:t>
            </a:r>
            <a:r>
              <a:rPr lang="fr-FR" sz="2400" dirty="0"/>
              <a:t>travail nous a permis de prendre conscience des risques de la pollution et de comprendre que les réserves d’énergie sur Terre ne sont pas illimitées. Tout le monde doit essayer de préserver l’environnement à sa façon.</a:t>
            </a:r>
          </a:p>
          <a:p>
            <a:endParaRPr lang="fr-FR" sz="2400" dirty="0"/>
          </a:p>
        </p:txBody>
      </p:sp>
      <p:pic>
        <p:nvPicPr>
          <p:cNvPr id="4" name="Image 3" descr="dhgtfh.jpg"/>
          <p:cNvPicPr>
            <a:picLocks noChangeAspect="1"/>
          </p:cNvPicPr>
          <p:nvPr/>
        </p:nvPicPr>
        <p:blipFill>
          <a:blip r:embed="rId3" cstate="print"/>
          <a:stretch>
            <a:fillRect/>
          </a:stretch>
        </p:blipFill>
        <p:spPr>
          <a:xfrm>
            <a:off x="4572000" y="2708920"/>
            <a:ext cx="3672408" cy="2521441"/>
          </a:xfrm>
          <a:prstGeom prst="rect">
            <a:avLst/>
          </a:prstGeom>
        </p:spPr>
      </p:pic>
      <p:sp>
        <p:nvSpPr>
          <p:cNvPr id="5" name="Espace réservé du numéro de diapositive 4"/>
          <p:cNvSpPr>
            <a:spLocks noGrp="1"/>
          </p:cNvSpPr>
          <p:nvPr>
            <p:ph type="sldNum" sz="quarter" idx="12"/>
          </p:nvPr>
        </p:nvSpPr>
        <p:spPr/>
        <p:txBody>
          <a:bodyPr/>
          <a:lstStyle/>
          <a:p>
            <a:fld id="{CF4668DC-857F-487D-BFFA-8C0CA5037977}" type="slidenum">
              <a:rPr lang="fr-BE" smtClean="0"/>
              <a:pPr/>
              <a:t>20</a:t>
            </a:fld>
            <a:endParaRPr lang="fr-BE"/>
          </a:p>
        </p:txBody>
      </p:sp>
    </p:spTree>
  </p:cSld>
  <p:clrMapOvr>
    <a:masterClrMapping/>
  </p:clrMapOvr>
  <p:transition>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Technique">
  <a:themeElements>
    <a:clrScheme name="Technique">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5.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6.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TotalTime>
  <Words>810</Words>
  <Application>Microsoft Office PowerPoint</Application>
  <PresentationFormat>Affichage à l'écran (4:3)</PresentationFormat>
  <Paragraphs>163</Paragraphs>
  <Slides>20</Slides>
  <Notes>1</Notes>
  <HiddenSlides>0</HiddenSlides>
  <MMClips>0</MMClips>
  <ScaleCrop>false</ScaleCrop>
  <HeadingPairs>
    <vt:vector size="4" baseType="variant">
      <vt:variant>
        <vt:lpstr>Thème</vt:lpstr>
      </vt:variant>
      <vt:variant>
        <vt:i4>8</vt:i4>
      </vt:variant>
      <vt:variant>
        <vt:lpstr>Titres des diapositives</vt:lpstr>
      </vt:variant>
      <vt:variant>
        <vt:i4>20</vt:i4>
      </vt:variant>
    </vt:vector>
  </HeadingPairs>
  <TitlesOfParts>
    <vt:vector size="28" baseType="lpstr">
      <vt:lpstr>Papier</vt:lpstr>
      <vt:lpstr>1_Apex</vt:lpstr>
      <vt:lpstr>Promenade</vt:lpstr>
      <vt:lpstr>Technique</vt:lpstr>
      <vt:lpstr>Fonderie</vt:lpstr>
      <vt:lpstr>Apex</vt:lpstr>
      <vt:lpstr>Thème Office</vt:lpstr>
      <vt:lpstr>Débit</vt:lpstr>
      <vt:lpstr>EXPOSE MECANIQUE</vt:lpstr>
      <vt:lpstr>Sommaire</vt:lpstr>
      <vt:lpstr>Introduction</vt:lpstr>
      <vt:lpstr>Énergie nucléaire : gisements d'uranium </vt:lpstr>
      <vt:lpstr>I/ Les énergies fossiles</vt:lpstr>
      <vt:lpstr>Diapositive 6</vt:lpstr>
      <vt:lpstr>2) Le gaz naturel</vt:lpstr>
      <vt:lpstr>Diapositive 8</vt:lpstr>
      <vt:lpstr>3) Le pétrole</vt:lpstr>
      <vt:lpstr>Diapositive 10</vt:lpstr>
      <vt:lpstr>Diapositive 11</vt:lpstr>
      <vt:lpstr>Utilisation : </vt:lpstr>
      <vt:lpstr>Diapositive 13</vt:lpstr>
      <vt:lpstr>II/ L’énergie nucléaire</vt:lpstr>
      <vt:lpstr>1) Gisement d’uranium : </vt:lpstr>
      <vt:lpstr>2) Principe de la fission : </vt:lpstr>
      <vt:lpstr>3) Centrale nucléaire : </vt:lpstr>
      <vt:lpstr>Diapositive 18</vt:lpstr>
      <vt:lpstr>Diapositive 19</vt:lpstr>
      <vt:lpstr>Synthèse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EXPOSE MECANIQUE</dc:title>
  <dc:creator>Timy</dc:creator>
  <cp:lastModifiedBy>Timy</cp:lastModifiedBy>
  <cp:revision>48</cp:revision>
  <dcterms:created xsi:type="dcterms:W3CDTF">2011-03-10T12:50:27Z</dcterms:created>
  <dcterms:modified xsi:type="dcterms:W3CDTF">2011-03-11T05:44:44Z</dcterms:modified>
</cp:coreProperties>
</file>