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572" r:id="rId1"/>
  </p:sldMasterIdLst>
  <p:notesMasterIdLst>
    <p:notesMasterId r:id="rId22"/>
  </p:notesMasterIdLst>
  <p:sldIdLst>
    <p:sldId id="256" r:id="rId2"/>
    <p:sldId id="257" r:id="rId3"/>
    <p:sldId id="259" r:id="rId4"/>
    <p:sldId id="260" r:id="rId5"/>
    <p:sldId id="267" r:id="rId6"/>
    <p:sldId id="268" r:id="rId7"/>
    <p:sldId id="271" r:id="rId8"/>
    <p:sldId id="269" r:id="rId9"/>
    <p:sldId id="272" r:id="rId10"/>
    <p:sldId id="270" r:id="rId11"/>
    <p:sldId id="273" r:id="rId12"/>
    <p:sldId id="274" r:id="rId13"/>
    <p:sldId id="275" r:id="rId14"/>
    <p:sldId id="276" r:id="rId15"/>
    <p:sldId id="278" r:id="rId16"/>
    <p:sldId id="277" r:id="rId17"/>
    <p:sldId id="279" r:id="rId18"/>
    <p:sldId id="280" r:id="rId19"/>
    <p:sldId id="282" r:id="rId20"/>
    <p:sldId id="283" r:id="rId21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6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86BBC7-9545-4801-A67C-7A72B3BC095D}" type="datetimeFigureOut">
              <a:rPr lang="fr-FR" smtClean="0"/>
              <a:t>19/03/2012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ED5A76-F065-4EE6-8BAF-F7A51FD2EAF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85396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D5A76-F065-4EE6-8BAF-F7A51FD2EAF7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39223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9_02.jpg"/>
          <p:cNvPicPr preferRelativeResize="0">
            <a:picLocks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754112" y="0"/>
            <a:ext cx="73152" cy="6858000"/>
          </a:xfrm>
          <a:prstGeom prst="rect">
            <a:avLst/>
          </a:prstGeom>
        </p:spPr>
      </p:pic>
      <p:pic>
        <p:nvPicPr>
          <p:cNvPr id="7" name="Picture 6" descr="1_0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0500" y="0"/>
            <a:ext cx="1333500" cy="6858000"/>
          </a:xfrm>
          <a:prstGeom prst="rect">
            <a:avLst/>
          </a:prstGeom>
        </p:spPr>
      </p:pic>
      <p:grpSp>
        <p:nvGrpSpPr>
          <p:cNvPr id="4" name="Group 17"/>
          <p:cNvGrpSpPr/>
          <p:nvPr/>
        </p:nvGrpSpPr>
        <p:grpSpPr>
          <a:xfrm>
            <a:off x="0" y="6630352"/>
            <a:ext cx="9144000" cy="228600"/>
            <a:chOff x="0" y="6582727"/>
            <a:chExt cx="9144000" cy="228600"/>
          </a:xfrm>
        </p:grpSpPr>
        <p:sp>
          <p:nvSpPr>
            <p:cNvPr id="10" name="Rectangle 9"/>
            <p:cNvSpPr/>
            <p:nvPr/>
          </p:nvSpPr>
          <p:spPr>
            <a:xfrm>
              <a:off x="7813040" y="6582727"/>
              <a:ext cx="1330960" cy="228600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134101" y="6582727"/>
              <a:ext cx="1609724" cy="2286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6582727"/>
              <a:ext cx="6096000" cy="2286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371600"/>
            <a:ext cx="6781800" cy="1069975"/>
          </a:xfrm>
        </p:spPr>
        <p:txBody>
          <a:bodyPr bIns="0" anchor="b" anchorCtr="0">
            <a:noAutofit/>
          </a:bodyPr>
          <a:lstStyle>
            <a:lvl1pPr>
              <a:defRPr sz="4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2438400"/>
            <a:ext cx="6781800" cy="762000"/>
          </a:xfrm>
        </p:spPr>
        <p:txBody>
          <a:bodyPr lIns="0" tIns="0" rIns="0">
            <a:normAutofit/>
          </a:bodyPr>
          <a:lstStyle>
            <a:lvl1pPr marL="0" indent="0" algn="l">
              <a:buNone/>
              <a:defRPr sz="2400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>
          <a:xfrm>
            <a:off x="6210300" y="6610350"/>
            <a:ext cx="1524000" cy="228600"/>
          </a:xfrm>
        </p:spPr>
        <p:txBody>
          <a:bodyPr/>
          <a:lstStyle/>
          <a:p>
            <a:fld id="{64E9183C-42E1-4428-ADB8-0AD4B84E8E9F}" type="datetime1">
              <a:rPr lang="fr-FR" smtClean="0"/>
              <a:t>19/03/2012</a:t>
            </a:fld>
            <a:endParaRPr lang="fr-FR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>
          <a:xfrm>
            <a:off x="7924800" y="6610350"/>
            <a:ext cx="1198880" cy="228600"/>
          </a:xfrm>
        </p:spPr>
        <p:txBody>
          <a:bodyPr/>
          <a:lstStyle/>
          <a:p>
            <a:fld id="{D9E7290C-6A64-4B36-8936-04B81E33797C}" type="slidenum">
              <a:rPr lang="fr-FR" smtClean="0"/>
              <a:t>‹#›</a:t>
            </a:fld>
            <a:endParaRPr lang="fr-FR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>
          <a:xfrm>
            <a:off x="457200" y="6611112"/>
            <a:ext cx="5600700" cy="228600"/>
          </a:xfrm>
        </p:spPr>
        <p:txBody>
          <a:bodyPr/>
          <a:lstStyle/>
          <a:p>
            <a:r>
              <a:rPr lang="fr-FR" smtClean="0"/>
              <a:t>Les guidages en rotation   -   BICK Guillaume et RADDENZATI David</a:t>
            </a:r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grpSp>
        <p:nvGrpSpPr>
          <p:cNvPr id="4" name="Group 10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2" name="Rectangle 11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94B3-FA4E-41E1-B0E1-C0D2878DF51C}" type="datetime1">
              <a:rPr lang="fr-FR" smtClean="0"/>
              <a:t>19/03/2012</a:t>
            </a:fld>
            <a:endParaRPr lang="fr-FR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9E7290C-6A64-4B36-8936-04B81E33797C}" type="slidenum">
              <a:rPr lang="fr-FR" smtClean="0"/>
              <a:t>‹#›</a:t>
            </a:fld>
            <a:endParaRPr lang="fr-FR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Les guidages en rotation   -   BICK Guillaume et RADDENZATI David</a:t>
            </a:r>
            <a:endParaRPr lang="fr-FR"/>
          </a:p>
        </p:txBody>
      </p:sp>
      <p:pic>
        <p:nvPicPr>
          <p:cNvPr id="11" name="Picture 10" descr="bar_06.png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pic>
        <p:nvPicPr>
          <p:cNvPr id="14" name="Picture 13" descr="2_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89085"/>
            <a:ext cx="2057400" cy="553707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85216"/>
            <a:ext cx="6019800" cy="55412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grpSp>
        <p:nvGrpSpPr>
          <p:cNvPr id="4" name="Group 10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2" name="Rectangle 11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73606-A970-4567-8587-BE76051611B5}" type="datetime1">
              <a:rPr lang="fr-FR" smtClean="0"/>
              <a:t>19/03/2012</a:t>
            </a:fld>
            <a:endParaRPr lang="fr-FR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9E7290C-6A64-4B36-8936-04B81E33797C}" type="slidenum">
              <a:rPr lang="fr-FR" smtClean="0"/>
              <a:t>‹#›</a:t>
            </a:fld>
            <a:endParaRPr lang="fr-FR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Les guidages en rotation   -   BICK Guillaume et RADDENZATI David</a:t>
            </a:r>
            <a:endParaRPr lang="fr-FR"/>
          </a:p>
        </p:txBody>
      </p:sp>
      <p:pic>
        <p:nvPicPr>
          <p:cNvPr id="11" name="Picture 10" descr="bar_06.png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pic>
        <p:nvPicPr>
          <p:cNvPr id="14" name="Picture 13" descr="2_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0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32" name="Rectangle 31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Picture 12" descr="bar_06.png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pic>
        <p:nvPicPr>
          <p:cNvPr id="10" name="Picture 9" descr="2_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41FC5-CFD9-498F-98FF-730039A34599}" type="datetime1">
              <a:rPr lang="fr-FR" smtClean="0"/>
              <a:t>19/03/2012</a:t>
            </a:fld>
            <a:endParaRPr lang="fr-FR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9E7290C-6A64-4B36-8936-04B81E33797C}" type="slidenum">
              <a:rPr lang="fr-FR" smtClean="0"/>
              <a:t>‹#›</a:t>
            </a:fld>
            <a:endParaRPr lang="fr-FR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Les guidages en rotation   -   BICK Guillaume et RADDENZATI David</a:t>
            </a: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2"/>
          <p:cNvGrpSpPr/>
          <p:nvPr/>
        </p:nvGrpSpPr>
        <p:grpSpPr>
          <a:xfrm>
            <a:off x="1438274" y="6629400"/>
            <a:ext cx="7705726" cy="228600"/>
            <a:chOff x="1438274" y="6629400"/>
            <a:chExt cx="7705726" cy="228600"/>
          </a:xfrm>
        </p:grpSpPr>
        <p:sp>
          <p:nvSpPr>
            <p:cNvPr id="27" name="Rectangle 26"/>
            <p:cNvSpPr/>
            <p:nvPr/>
          </p:nvSpPr>
          <p:spPr>
            <a:xfrm>
              <a:off x="8763000" y="662940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7142480" y="662940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438274" y="6629400"/>
              <a:ext cx="5663565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5245101"/>
            <a:ext cx="6934199" cy="1155700"/>
          </a:xfrm>
        </p:spPr>
        <p:txBody>
          <a:bodyPr anchor="t">
            <a:normAutofit/>
          </a:bodyPr>
          <a:lstStyle>
            <a:lvl1pPr algn="r">
              <a:defRPr sz="4200" b="0" i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2600" y="4114800"/>
            <a:ext cx="6934199" cy="1130300"/>
          </a:xfrm>
        </p:spPr>
        <p:txBody>
          <a:bodyPr anchor="b">
            <a:normAutofit/>
          </a:bodyPr>
          <a:lstStyle>
            <a:lvl1pPr marL="0" indent="0" algn="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0" name="Picture 9" descr="9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363980" cy="6858000"/>
          </a:xfrm>
          <a:prstGeom prst="rect">
            <a:avLst/>
          </a:prstGeom>
        </p:spPr>
      </p:pic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>
          <a:xfrm>
            <a:off x="7162800" y="6610350"/>
            <a:ext cx="1524000" cy="246888"/>
          </a:xfrm>
        </p:spPr>
        <p:txBody>
          <a:bodyPr/>
          <a:lstStyle/>
          <a:p>
            <a:fld id="{4B4F27CA-C9B4-46B1-B1F3-D7FA049AC8EA}" type="datetime1">
              <a:rPr lang="fr-FR" smtClean="0"/>
              <a:t>19/03/2012</a:t>
            </a:fld>
            <a:endParaRPr lang="fr-FR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1"/>
          </p:nvPr>
        </p:nvSpPr>
        <p:spPr>
          <a:xfrm>
            <a:off x="8742680" y="6610350"/>
            <a:ext cx="381000" cy="246888"/>
          </a:xfrm>
        </p:spPr>
        <p:txBody>
          <a:bodyPr/>
          <a:lstStyle/>
          <a:p>
            <a:fld id="{D9E7290C-6A64-4B36-8936-04B81E33797C}" type="slidenum">
              <a:rPr lang="fr-FR" smtClean="0"/>
              <a:t>‹#›</a:t>
            </a:fld>
            <a:endParaRPr lang="fr-FR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2"/>
          </p:nvPr>
        </p:nvSpPr>
        <p:spPr>
          <a:xfrm>
            <a:off x="1524000" y="6610350"/>
            <a:ext cx="5562600" cy="247650"/>
          </a:xfrm>
        </p:spPr>
        <p:txBody>
          <a:bodyPr/>
          <a:lstStyle/>
          <a:p>
            <a:r>
              <a:rPr lang="fr-FR" smtClean="0"/>
              <a:t>Les guidages en rotation   -   BICK Guillaume et RADDENZATI David</a:t>
            </a:r>
            <a:endParaRPr lang="fr-FR"/>
          </a:p>
        </p:txBody>
      </p:sp>
      <p:pic>
        <p:nvPicPr>
          <p:cNvPr id="20" name="Picture 19" descr="vert_bar_02.png"/>
          <p:cNvPicPr preferRelativeResize="0">
            <a:picLocks/>
          </p:cNvPicPr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362456" y="0"/>
            <a:ext cx="731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bar_06.png"/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12" name="Picture 11" descr="3_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grpSp>
        <p:nvGrpSpPr>
          <p:cNvPr id="3" name="Group 14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7" name="Rectangle 16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F11669D4-B6F6-44BF-A26C-20BBCDCFBED9}" type="datetime1">
              <a:rPr lang="fr-FR" smtClean="0"/>
              <a:t>19/03/2012</a:t>
            </a:fld>
            <a:endParaRPr lang="fr-FR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9E7290C-6A64-4B36-8936-04B81E33797C}" type="slidenum">
              <a:rPr lang="fr-FR" smtClean="0"/>
              <a:t>‹#›</a:t>
            </a:fld>
            <a:endParaRPr lang="fr-FR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FR" smtClean="0"/>
              <a:t>Les guidages en rotation   -   BICK Guillaume et RADDENZATI David</a:t>
            </a:r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81200"/>
            <a:ext cx="4040188" cy="411162"/>
          </a:xfrm>
        </p:spPr>
        <p:txBody>
          <a:bodyPr lIns="0" rIns="0" anchor="b">
            <a:noAutofit/>
          </a:bodyPr>
          <a:lstStyle>
            <a:lvl1pPr marL="0" indent="0">
              <a:lnSpc>
                <a:spcPct val="100000"/>
              </a:lnSpc>
              <a:buNone/>
              <a:defRPr sz="1600" b="1" i="0" cap="all" spc="1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4" name="Picture 13" descr="4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sp>
        <p:nvSpPr>
          <p:cNvPr id="15" name="Text Placeholder 2"/>
          <p:cNvSpPr>
            <a:spLocks noGrp="1"/>
          </p:cNvSpPr>
          <p:nvPr>
            <p:ph type="body" idx="13"/>
          </p:nvPr>
        </p:nvSpPr>
        <p:spPr>
          <a:xfrm>
            <a:off x="4648200" y="1981200"/>
            <a:ext cx="4040188" cy="411162"/>
          </a:xfrm>
        </p:spPr>
        <p:txBody>
          <a:bodyPr lIns="0" rIns="0" anchor="b">
            <a:noAutofit/>
          </a:bodyPr>
          <a:lstStyle>
            <a:lvl1pPr marL="0" indent="0">
              <a:lnSpc>
                <a:spcPct val="100000"/>
              </a:lnSpc>
              <a:buNone/>
              <a:defRPr sz="1600" b="1" i="0" cap="all" spc="1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4"/>
          </p:nvPr>
        </p:nvSpPr>
        <p:spPr>
          <a:xfrm>
            <a:off x="457200" y="2438400"/>
            <a:ext cx="4038600" cy="3657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5"/>
          </p:nvPr>
        </p:nvSpPr>
        <p:spPr>
          <a:xfrm>
            <a:off x="4648200" y="2438400"/>
            <a:ext cx="4038600" cy="3657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6" name="Picture 15" descr="bar_06.png"/>
          <p:cNvPicPr>
            <a:picLocks noChangeAspect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grpSp>
        <p:nvGrpSpPr>
          <p:cNvPr id="4" name="Group 17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20" name="Rectangle 19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Date Placeholder 2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AE125572-ACB2-4EA9-B7DC-AE21216F4844}" type="datetime1">
              <a:rPr lang="fr-FR" smtClean="0"/>
              <a:t>19/03/2012</a:t>
            </a:fld>
            <a:endParaRPr lang="fr-FR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D9E7290C-6A64-4B36-8936-04B81E33797C}" type="slidenum">
              <a:rPr lang="fr-FR" smtClean="0"/>
              <a:t>‹#›</a:t>
            </a:fld>
            <a:endParaRPr lang="fr-FR"/>
          </a:p>
        </p:txBody>
      </p:sp>
      <p:sp>
        <p:nvSpPr>
          <p:cNvPr id="25" name="Footer Placeholder 24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fr-FR" smtClean="0"/>
              <a:t>Les guidages en rotation   -   BICK Guillaume et RADDENZATI David</a:t>
            </a:r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10" name="Picture 9" descr="2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pic>
        <p:nvPicPr>
          <p:cNvPr id="11" name="Picture 10" descr="bar_06.png"/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grpSp>
        <p:nvGrpSpPr>
          <p:cNvPr id="3" name="Group 11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3" name="Rectangle 12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FB25F-28AB-4A9E-9919-C57B4C574187}" type="datetime1">
              <a:rPr lang="fr-FR" smtClean="0"/>
              <a:t>19/03/2012</a:t>
            </a:fld>
            <a:endParaRPr lang="fr-FR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9E7290C-6A64-4B36-8936-04B81E33797C}" type="slidenum">
              <a:rPr lang="fr-FR" smtClean="0"/>
              <a:t>‹#›</a:t>
            </a:fld>
            <a:endParaRPr lang="fr-FR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Les guidages en rotation   -   BICK Guillaume et RADDENZATI David</a:t>
            </a: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0" name="Rectangle 9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8A134-C73B-4418-BEEA-FF9F3CD8BF6A}" type="datetime1">
              <a:rPr lang="fr-FR" smtClean="0"/>
              <a:t>19/03/2012</a:t>
            </a:fld>
            <a:endParaRPr lang="fr-FR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9E7290C-6A64-4B36-8936-04B81E33797C}" type="slidenum">
              <a:rPr lang="fr-FR" smtClean="0"/>
              <a:t>‹#›</a:t>
            </a:fld>
            <a:endParaRPr lang="fr-FR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Les guidages en rotation   -   BICK Guillaume et RADDENZATI David</a:t>
            </a:r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3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title"/>
          </p:nvPr>
        </p:nvSpPr>
        <p:spPr>
          <a:xfrm>
            <a:off x="457200" y="1524000"/>
            <a:ext cx="3352800" cy="914400"/>
          </a:xfrm>
        </p:spPr>
        <p:txBody>
          <a:bodyPr lIns="0" rIns="0" anchor="b">
            <a:noAutofit/>
          </a:bodyPr>
          <a:lstStyle>
            <a:lvl1pPr marL="0" indent="0">
              <a:lnSpc>
                <a:spcPct val="100000"/>
              </a:lnSpc>
              <a:buNone/>
              <a:defRPr sz="1800" b="1" i="0" cap="all" spc="1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4419600" y="1524000"/>
            <a:ext cx="42672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>
          <a:xfrm>
            <a:off x="457201" y="2514599"/>
            <a:ext cx="3352800" cy="3127248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4" name="Picture 13" descr="bar_06.png"/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grpSp>
        <p:nvGrpSpPr>
          <p:cNvPr id="2" name="Group 15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7" name="Rectangle 16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9A71962F-F4E4-41A5-A174-FE2F695AF9AD}" type="datetime1">
              <a:rPr lang="fr-FR" smtClean="0"/>
              <a:t>19/03/2012</a:t>
            </a:fld>
            <a:endParaRPr lang="fr-FR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9E7290C-6A64-4B36-8936-04B81E33797C}" type="slidenum">
              <a:rPr lang="fr-FR" smtClean="0"/>
              <a:t>‹#›</a:t>
            </a:fld>
            <a:endParaRPr lang="fr-FR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FR" smtClean="0"/>
              <a:t>Les guidages en rotation   -   BICK Guillaume et RADDENZATI David</a:t>
            </a:r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5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3" name="Rectangle 12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048"/>
            <a:ext cx="3355848" cy="914400"/>
          </a:xfrm>
        </p:spPr>
        <p:txBody>
          <a:bodyPr anchor="b">
            <a:normAutofit/>
          </a:bodyPr>
          <a:lstStyle>
            <a:lvl1pPr algn="l">
              <a:defRPr lang="en-US" sz="1800" b="1" i="0" kern="1200" cap="all" spc="1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None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25696" y="1554480"/>
            <a:ext cx="4270248" cy="4059936"/>
          </a:xfrm>
          <a:solidFill>
            <a:schemeClr val="bg1"/>
          </a:solidFill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514600"/>
            <a:ext cx="3355848" cy="3127248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lang="en-US" sz="1400" kern="12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4D828-589E-4C61-AAEE-7C48AE479495}" type="datetime1">
              <a:rPr lang="fr-FR" smtClean="0"/>
              <a:t>19/03/2012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Les guidages en rotation   -   BICK Guillaume et RADDENZATI David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7290C-6A64-4B36-8936-04B81E33797C}" type="slidenum">
              <a:rPr lang="fr-FR" smtClean="0"/>
              <a:t>‹#›</a:t>
            </a:fld>
            <a:endParaRPr lang="fr-FR"/>
          </a:p>
        </p:txBody>
      </p:sp>
      <p:pic>
        <p:nvPicPr>
          <p:cNvPr id="8" name="Picture 7" descr="4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pic>
        <p:nvPicPr>
          <p:cNvPr id="9" name="Picture 8" descr="bar_06.png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4419600" y="1524000"/>
            <a:ext cx="4267200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419600" y="5637212"/>
            <a:ext cx="4267200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34000">
                <a:schemeClr val="bg1">
                  <a:lumMod val="75000"/>
                  <a:alpha val="61000"/>
                </a:schemeClr>
              </a:gs>
              <a:gs pos="38000">
                <a:schemeClr val="bg1">
                  <a:lumMod val="75000"/>
                  <a:alpha val="76000"/>
                </a:schemeClr>
              </a:gs>
              <a:gs pos="100000">
                <a:schemeClr val="bg1">
                  <a:alpha val="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91440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81200"/>
            <a:ext cx="8229600" cy="41449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6610350"/>
            <a:ext cx="1524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93FB1D21-A022-46D0-87DA-157DF25DC3C1}" type="datetime1">
              <a:rPr lang="fr-FR" smtClean="0"/>
              <a:t>19/03/2012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610350"/>
            <a:ext cx="66294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Les guidages en rotation   -   BICK Guillaume et RADDENZATI David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2680" y="6610350"/>
            <a:ext cx="381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D9E7290C-6A64-4B36-8936-04B81E33797C}" type="slidenum">
              <a:rPr lang="fr-FR" smtClean="0"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73" r:id="rId1"/>
    <p:sldLayoutId id="2147484574" r:id="rId2"/>
    <p:sldLayoutId id="2147484575" r:id="rId3"/>
    <p:sldLayoutId id="2147484576" r:id="rId4"/>
    <p:sldLayoutId id="2147484577" r:id="rId5"/>
    <p:sldLayoutId id="2147484578" r:id="rId6"/>
    <p:sldLayoutId id="2147484579" r:id="rId7"/>
    <p:sldLayoutId id="2147484580" r:id="rId8"/>
    <p:sldLayoutId id="2147484581" r:id="rId9"/>
    <p:sldLayoutId id="2147484582" r:id="rId10"/>
    <p:sldLayoutId id="2147484583" r:id="rId1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 typeface="Wingdings" pitchFamily="2" charset="2"/>
        <a:buChar char="§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 typeface="Wingdings" pitchFamily="2" charset="2"/>
        <a:buNone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1">
            <a:lumMod val="50000"/>
            <a:lumOff val="50000"/>
          </a:schemeClr>
        </a:buClr>
        <a:buFont typeface="Wingdings" pitchFamily="2" charset="2"/>
        <a:buNone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1">
            <a:lumMod val="50000"/>
            <a:lumOff val="50000"/>
          </a:schemeClr>
        </a:buClr>
        <a:buFont typeface="Wingdings" pitchFamily="2" charset="2"/>
        <a:buNone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Relationship Id="rId9" Type="http://schemas.openxmlformats.org/officeDocument/2006/relationships/image" Target="../media/image33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image" Target="../media/image40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548680"/>
            <a:ext cx="6781800" cy="1069975"/>
          </a:xfrm>
        </p:spPr>
        <p:txBody>
          <a:bodyPr>
            <a:normAutofit/>
          </a:bodyPr>
          <a:lstStyle/>
          <a:p>
            <a:pPr algn="ctr"/>
            <a:r>
              <a:rPr lang="fr-FR" sz="6000" dirty="0" smtClean="0"/>
              <a:t>Guidages en rotation</a:t>
            </a:r>
            <a:endParaRPr lang="fr-FR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16968" y="5763344"/>
            <a:ext cx="5979368" cy="762000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fr-FR" dirty="0" smtClean="0">
                <a:solidFill>
                  <a:srgbClr val="002060"/>
                </a:solidFill>
              </a:rPr>
              <a:t>BICK Guillaume</a:t>
            </a:r>
          </a:p>
          <a:p>
            <a:pPr algn="r"/>
            <a:r>
              <a:rPr lang="fr-FR" dirty="0" smtClean="0">
                <a:solidFill>
                  <a:srgbClr val="002060"/>
                </a:solidFill>
              </a:rPr>
              <a:t>RADDENZATI David</a:t>
            </a:r>
            <a:endParaRPr lang="fr-FR" dirty="0">
              <a:solidFill>
                <a:srgbClr val="00206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/>
          </a:bodyPr>
          <a:lstStyle/>
          <a:p>
            <a:fld id="{D9E7290C-6A64-4B36-8936-04B81E33797C}" type="slidenum">
              <a:rPr lang="fr-FR" smtClean="0"/>
              <a:t>1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682806"/>
            <a:ext cx="5112568" cy="3834426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ctr"/>
            <a:r>
              <a:rPr lang="fr-FR" sz="1400" dirty="0" smtClean="0"/>
              <a:t>Les guidages en rotation   -   BICK Guillaume et RADDENZATI David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32453115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7784" y="568189"/>
            <a:ext cx="6069360" cy="914400"/>
          </a:xfrm>
        </p:spPr>
        <p:txBody>
          <a:bodyPr/>
          <a:lstStyle/>
          <a:p>
            <a:r>
              <a:rPr lang="fr-FR" u="sng" dirty="0" smtClean="0"/>
              <a:t>Les roulements :</a:t>
            </a:r>
            <a:endParaRPr lang="fr-FR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99792" y="1412776"/>
            <a:ext cx="6336704" cy="5112568"/>
          </a:xfrm>
        </p:spPr>
        <p:txBody>
          <a:bodyPr/>
          <a:lstStyle/>
          <a:p>
            <a:endParaRPr lang="fr-FR" dirty="0" smtClean="0"/>
          </a:p>
          <a:p>
            <a:r>
              <a:rPr lang="fr-FR" dirty="0" smtClean="0"/>
              <a:t>L’arbre et le moyeu ne sont pas en contact direct, on interpose  un élément roulant entre-elles : il s’agit de roulements</a:t>
            </a:r>
          </a:p>
          <a:p>
            <a:endParaRPr lang="fr-FR" sz="1100" dirty="0" smtClean="0"/>
          </a:p>
          <a:p>
            <a:pPr lvl="1"/>
            <a:r>
              <a:rPr lang="fr-FR" dirty="0" smtClean="0">
                <a:sym typeface="Wingdings" pitchFamily="2" charset="2"/>
              </a:rPr>
              <a:t> Guidage réalisé avec précision et frottement minimal</a:t>
            </a:r>
          </a:p>
          <a:p>
            <a:pPr lvl="1"/>
            <a:endParaRPr lang="fr-FR" dirty="0" smtClean="0">
              <a:sym typeface="Wingdings" pitchFamily="2" charset="2"/>
            </a:endParaRPr>
          </a:p>
          <a:p>
            <a:pPr lvl="1"/>
            <a:r>
              <a:rPr lang="fr-FR" dirty="0" smtClean="0">
                <a:sym typeface="Wingdings" pitchFamily="2" charset="2"/>
              </a:rPr>
              <a:t> 3 parties : bague extérieure, cage, éléments roulants </a:t>
            </a:r>
            <a:endParaRPr lang="fr-FR" dirty="0">
              <a:sym typeface="Wingdings" pitchFamily="2" charset="2"/>
            </a:endParaRPr>
          </a:p>
          <a:p>
            <a:pPr lvl="1"/>
            <a:endParaRPr lang="fr-FR" dirty="0" smtClean="0">
              <a:sym typeface="Wingdings" pitchFamily="2" charset="2"/>
            </a:endParaRPr>
          </a:p>
          <a:p>
            <a:pPr lvl="1"/>
            <a:r>
              <a:rPr lang="fr-FR" dirty="0" smtClean="0">
                <a:sym typeface="Wingdings" pitchFamily="2" charset="2"/>
              </a:rPr>
              <a:t> Les charges sont réparties</a:t>
            </a:r>
            <a:endParaRPr lang="fr-FR" dirty="0" smtClean="0"/>
          </a:p>
          <a:p>
            <a:endParaRPr lang="fr-F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/>
          </a:bodyPr>
          <a:lstStyle/>
          <a:p>
            <a:fld id="{D9E7290C-6A64-4B36-8936-04B81E33797C}" type="slidenum">
              <a:rPr lang="fr-FR" smtClean="0"/>
              <a:t>10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ctr"/>
            <a:r>
              <a:rPr lang="fr-FR" sz="1400" dirty="0" smtClean="0"/>
              <a:t>Les guidages en rotation   -   BICK Guillaume et RADDENZATI David</a:t>
            </a:r>
            <a:endParaRPr lang="fr-FR" sz="1400" dirty="0"/>
          </a:p>
        </p:txBody>
      </p:sp>
      <p:sp>
        <p:nvSpPr>
          <p:cNvPr id="8" name="Rectangle 7"/>
          <p:cNvSpPr/>
          <p:nvPr/>
        </p:nvSpPr>
        <p:spPr>
          <a:xfrm>
            <a:off x="107504" y="548680"/>
            <a:ext cx="2304256" cy="597666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79512" y="620688"/>
            <a:ext cx="2232248" cy="5975336"/>
          </a:xfrm>
          <a:prstGeom prst="rect">
            <a:avLst/>
          </a:prstGeom>
        </p:spPr>
        <p:txBody>
          <a:bodyPr vert="horz" lIns="0" tIns="45720" rIns="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Char char="§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Char char="§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Introduction</a:t>
            </a:r>
          </a:p>
          <a:p>
            <a:pPr lvl="1"/>
            <a:r>
              <a:rPr lang="fr-FR" dirty="0" smtClean="0"/>
              <a:t>Fonctions</a:t>
            </a:r>
          </a:p>
          <a:p>
            <a:pPr lvl="1"/>
            <a:r>
              <a:rPr lang="fr-FR" dirty="0" smtClean="0"/>
              <a:t>Historique</a:t>
            </a:r>
          </a:p>
          <a:p>
            <a:endParaRPr lang="fr-FR" dirty="0" smtClean="0"/>
          </a:p>
          <a:p>
            <a:r>
              <a:rPr lang="fr-FR" dirty="0" smtClean="0"/>
              <a:t>I. Guidage par contact direct</a:t>
            </a:r>
          </a:p>
          <a:p>
            <a:endParaRPr lang="fr-FR" dirty="0" smtClean="0"/>
          </a:p>
          <a:p>
            <a:r>
              <a:rPr lang="fr-FR" b="1" dirty="0" smtClean="0"/>
              <a:t>II. Guidage par contact indirect</a:t>
            </a:r>
          </a:p>
          <a:p>
            <a:pPr lvl="1"/>
            <a:r>
              <a:rPr lang="fr-FR" dirty="0" smtClean="0">
                <a:solidFill>
                  <a:srgbClr val="00B0F0"/>
                </a:solidFill>
              </a:rPr>
              <a:t>1. Les roulements</a:t>
            </a:r>
          </a:p>
          <a:p>
            <a:pPr lvl="1"/>
            <a:r>
              <a:rPr lang="fr-FR" dirty="0"/>
              <a:t>2. Les coussinets</a:t>
            </a:r>
          </a:p>
          <a:p>
            <a:pPr lvl="1"/>
            <a:r>
              <a:rPr lang="fr-FR" dirty="0"/>
              <a:t>3</a:t>
            </a:r>
            <a:r>
              <a:rPr lang="fr-FR" dirty="0" smtClean="0"/>
              <a:t>. Les montages</a:t>
            </a:r>
          </a:p>
          <a:p>
            <a:endParaRPr lang="fr-FR" dirty="0" smtClean="0"/>
          </a:p>
          <a:p>
            <a:r>
              <a:rPr lang="fr-FR" dirty="0" smtClean="0"/>
              <a:t>Exemples d’utilisation</a:t>
            </a:r>
          </a:p>
          <a:p>
            <a:endParaRPr lang="fr-FR" dirty="0" smtClean="0"/>
          </a:p>
          <a:p>
            <a:r>
              <a:rPr lang="fr-FR" dirty="0" smtClean="0"/>
              <a:t>Conclusion</a:t>
            </a:r>
            <a:endParaRPr lang="fr-FR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4509120"/>
            <a:ext cx="2659431" cy="1838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70575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7784" y="568189"/>
            <a:ext cx="6069360" cy="914400"/>
          </a:xfrm>
        </p:spPr>
        <p:txBody>
          <a:bodyPr/>
          <a:lstStyle/>
          <a:p>
            <a:r>
              <a:rPr lang="fr-FR" u="sng" dirty="0" smtClean="0"/>
              <a:t>Les roulements :</a:t>
            </a:r>
            <a:endParaRPr lang="fr-FR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99792" y="1412776"/>
            <a:ext cx="6336704" cy="5112568"/>
          </a:xfrm>
        </p:spPr>
        <p:txBody>
          <a:bodyPr/>
          <a:lstStyle/>
          <a:p>
            <a:endParaRPr lang="fr-FR" dirty="0" smtClean="0"/>
          </a:p>
          <a:p>
            <a:r>
              <a:rPr lang="fr-FR" dirty="0" smtClean="0"/>
              <a:t>Les différents types de roulement :</a:t>
            </a:r>
          </a:p>
          <a:p>
            <a:pPr lvl="1"/>
            <a:r>
              <a:rPr lang="fr-FR" dirty="0"/>
              <a:t>A billes</a:t>
            </a:r>
          </a:p>
          <a:p>
            <a:pPr lvl="1"/>
            <a:endParaRPr lang="fr-FR" dirty="0" smtClean="0"/>
          </a:p>
          <a:p>
            <a:pPr lvl="1"/>
            <a:endParaRPr lang="fr-FR" dirty="0"/>
          </a:p>
          <a:p>
            <a:pPr lvl="1"/>
            <a:endParaRPr lang="fr-FR" dirty="0" smtClean="0"/>
          </a:p>
          <a:p>
            <a:pPr lvl="1"/>
            <a:endParaRPr lang="fr-FR" dirty="0"/>
          </a:p>
          <a:p>
            <a:pPr lvl="1"/>
            <a:endParaRPr lang="fr-FR" dirty="0"/>
          </a:p>
          <a:p>
            <a:pPr lvl="1"/>
            <a:r>
              <a:rPr lang="fr-FR" dirty="0"/>
              <a:t>A </a:t>
            </a:r>
            <a:r>
              <a:rPr lang="fr-FR" dirty="0" smtClean="0"/>
              <a:t>cylindres</a:t>
            </a:r>
          </a:p>
          <a:p>
            <a:pPr lvl="1"/>
            <a:endParaRPr lang="fr-FR" dirty="0" smtClean="0"/>
          </a:p>
          <a:p>
            <a:pPr lvl="1"/>
            <a:endParaRPr lang="fr-FR" dirty="0" smtClean="0"/>
          </a:p>
          <a:p>
            <a:pPr lvl="1"/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/>
          </a:bodyPr>
          <a:lstStyle/>
          <a:p>
            <a:fld id="{D9E7290C-6A64-4B36-8936-04B81E33797C}" type="slidenum">
              <a:rPr lang="fr-FR" smtClean="0"/>
              <a:t>11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ctr"/>
            <a:r>
              <a:rPr lang="fr-FR" sz="1400" dirty="0" smtClean="0"/>
              <a:t>Les guidages en rotation   -   BICK Guillaume et RADDENZATI David</a:t>
            </a:r>
            <a:endParaRPr lang="fr-FR" sz="1400" dirty="0"/>
          </a:p>
        </p:txBody>
      </p:sp>
      <p:sp>
        <p:nvSpPr>
          <p:cNvPr id="8" name="Rectangle 7"/>
          <p:cNvSpPr/>
          <p:nvPr/>
        </p:nvSpPr>
        <p:spPr>
          <a:xfrm>
            <a:off x="107504" y="548680"/>
            <a:ext cx="2304256" cy="597666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79512" y="620688"/>
            <a:ext cx="2232248" cy="5975336"/>
          </a:xfrm>
          <a:prstGeom prst="rect">
            <a:avLst/>
          </a:prstGeom>
        </p:spPr>
        <p:txBody>
          <a:bodyPr vert="horz" lIns="0" tIns="45720" rIns="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Char char="§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Char char="§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Introduction</a:t>
            </a:r>
          </a:p>
          <a:p>
            <a:pPr lvl="1"/>
            <a:r>
              <a:rPr lang="fr-FR" dirty="0" smtClean="0"/>
              <a:t>Fonctions</a:t>
            </a:r>
          </a:p>
          <a:p>
            <a:pPr lvl="1"/>
            <a:r>
              <a:rPr lang="fr-FR" dirty="0" smtClean="0"/>
              <a:t>Historique</a:t>
            </a:r>
          </a:p>
          <a:p>
            <a:endParaRPr lang="fr-FR" dirty="0" smtClean="0"/>
          </a:p>
          <a:p>
            <a:r>
              <a:rPr lang="fr-FR" dirty="0" smtClean="0"/>
              <a:t>I. Guidage par contact direct</a:t>
            </a:r>
          </a:p>
          <a:p>
            <a:endParaRPr lang="fr-FR" dirty="0" smtClean="0"/>
          </a:p>
          <a:p>
            <a:r>
              <a:rPr lang="fr-FR" b="1" dirty="0" smtClean="0"/>
              <a:t>II. Guidage par contact indirect</a:t>
            </a:r>
          </a:p>
          <a:p>
            <a:pPr lvl="1"/>
            <a:r>
              <a:rPr lang="fr-FR" dirty="0" smtClean="0">
                <a:solidFill>
                  <a:srgbClr val="00B0F0"/>
                </a:solidFill>
              </a:rPr>
              <a:t>1. Les roulements</a:t>
            </a:r>
          </a:p>
          <a:p>
            <a:pPr lvl="1"/>
            <a:r>
              <a:rPr lang="fr-FR" dirty="0" smtClean="0"/>
              <a:t>2. Les coussinets</a:t>
            </a:r>
          </a:p>
          <a:p>
            <a:pPr lvl="1"/>
            <a:r>
              <a:rPr lang="fr-FR" dirty="0"/>
              <a:t>3</a:t>
            </a:r>
            <a:r>
              <a:rPr lang="fr-FR" dirty="0" smtClean="0"/>
              <a:t>. Les montages</a:t>
            </a:r>
          </a:p>
          <a:p>
            <a:endParaRPr lang="fr-FR" dirty="0" smtClean="0"/>
          </a:p>
          <a:p>
            <a:r>
              <a:rPr lang="fr-FR" dirty="0" smtClean="0"/>
              <a:t>Exemples d’utilisation</a:t>
            </a:r>
          </a:p>
          <a:p>
            <a:endParaRPr lang="fr-FR" dirty="0" smtClean="0"/>
          </a:p>
          <a:p>
            <a:r>
              <a:rPr lang="fr-FR" dirty="0" smtClean="0"/>
              <a:t>Conclusion</a:t>
            </a:r>
            <a:endParaRPr lang="fr-FR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2609976"/>
            <a:ext cx="1872208" cy="1832958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6900" y="4814412"/>
            <a:ext cx="1817108" cy="171093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3458" y="2924944"/>
            <a:ext cx="4104456" cy="3416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0283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7784" y="568189"/>
            <a:ext cx="6069360" cy="914400"/>
          </a:xfrm>
        </p:spPr>
        <p:txBody>
          <a:bodyPr/>
          <a:lstStyle/>
          <a:p>
            <a:r>
              <a:rPr lang="fr-FR" u="sng" dirty="0" smtClean="0"/>
              <a:t>Les coussinets :</a:t>
            </a:r>
            <a:endParaRPr lang="fr-FR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99792" y="1412776"/>
            <a:ext cx="6336704" cy="5112568"/>
          </a:xfrm>
        </p:spPr>
        <p:txBody>
          <a:bodyPr/>
          <a:lstStyle/>
          <a:p>
            <a:endParaRPr lang="fr-FR" dirty="0" smtClean="0"/>
          </a:p>
          <a:p>
            <a:r>
              <a:rPr lang="fr-FR" dirty="0" smtClean="0"/>
              <a:t>Les éléments antifriction :</a:t>
            </a:r>
          </a:p>
          <a:p>
            <a:pPr lvl="1"/>
            <a:r>
              <a:rPr lang="fr-FR" dirty="0"/>
              <a:t>C</a:t>
            </a:r>
            <a:r>
              <a:rPr lang="fr-FR" dirty="0" smtClean="0"/>
              <a:t>oussinets autolubrifiants ou composites</a:t>
            </a:r>
          </a:p>
          <a:p>
            <a:pPr lvl="1"/>
            <a:r>
              <a:rPr lang="fr-FR" dirty="0" smtClean="0">
                <a:sym typeface="Wingdings" pitchFamily="2" charset="2"/>
              </a:rPr>
              <a:t> Dispositifs destinés à éviter un frottement / favoriser un glissement</a:t>
            </a:r>
            <a:endParaRPr lang="fr-FR" dirty="0" smtClean="0"/>
          </a:p>
          <a:p>
            <a:pPr lvl="1"/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/>
          </a:bodyPr>
          <a:lstStyle/>
          <a:p>
            <a:fld id="{D9E7290C-6A64-4B36-8936-04B81E33797C}" type="slidenum">
              <a:rPr lang="fr-FR" smtClean="0"/>
              <a:t>12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ctr"/>
            <a:r>
              <a:rPr lang="fr-FR" sz="1400" dirty="0" smtClean="0"/>
              <a:t>Les guidages en rotation   -   BICK Guillaume et RADDENZATI David</a:t>
            </a:r>
            <a:endParaRPr lang="fr-FR" sz="1400" dirty="0"/>
          </a:p>
        </p:txBody>
      </p:sp>
      <p:sp>
        <p:nvSpPr>
          <p:cNvPr id="8" name="Rectangle 7"/>
          <p:cNvSpPr/>
          <p:nvPr/>
        </p:nvSpPr>
        <p:spPr>
          <a:xfrm>
            <a:off x="107504" y="548680"/>
            <a:ext cx="2304256" cy="597666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79512" y="620688"/>
            <a:ext cx="2232248" cy="5975336"/>
          </a:xfrm>
          <a:prstGeom prst="rect">
            <a:avLst/>
          </a:prstGeom>
        </p:spPr>
        <p:txBody>
          <a:bodyPr vert="horz" lIns="0" tIns="45720" rIns="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Char char="§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Char char="§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Introduction</a:t>
            </a:r>
          </a:p>
          <a:p>
            <a:pPr lvl="1"/>
            <a:r>
              <a:rPr lang="fr-FR" dirty="0" smtClean="0"/>
              <a:t>Fonctions</a:t>
            </a:r>
          </a:p>
          <a:p>
            <a:pPr lvl="1"/>
            <a:r>
              <a:rPr lang="fr-FR" dirty="0" smtClean="0"/>
              <a:t>Historique</a:t>
            </a:r>
          </a:p>
          <a:p>
            <a:endParaRPr lang="fr-FR" dirty="0" smtClean="0"/>
          </a:p>
          <a:p>
            <a:r>
              <a:rPr lang="fr-FR" dirty="0" smtClean="0"/>
              <a:t>I. Guidage par contact direct</a:t>
            </a:r>
          </a:p>
          <a:p>
            <a:endParaRPr lang="fr-FR" dirty="0" smtClean="0"/>
          </a:p>
          <a:p>
            <a:r>
              <a:rPr lang="fr-FR" b="1" dirty="0" smtClean="0"/>
              <a:t>II. Guidage par contact indirect</a:t>
            </a:r>
          </a:p>
          <a:p>
            <a:pPr lvl="1"/>
            <a:r>
              <a:rPr lang="fr-FR" dirty="0" smtClean="0"/>
              <a:t>1. Les roulements</a:t>
            </a:r>
          </a:p>
          <a:p>
            <a:pPr lvl="1"/>
            <a:r>
              <a:rPr lang="fr-FR" dirty="0" smtClean="0">
                <a:solidFill>
                  <a:srgbClr val="00B0F0"/>
                </a:solidFill>
              </a:rPr>
              <a:t>2. Les coussinets</a:t>
            </a:r>
          </a:p>
          <a:p>
            <a:pPr lvl="1"/>
            <a:r>
              <a:rPr lang="fr-FR" dirty="0"/>
              <a:t>3</a:t>
            </a:r>
            <a:r>
              <a:rPr lang="fr-FR" dirty="0" smtClean="0"/>
              <a:t>. Les montages</a:t>
            </a:r>
          </a:p>
          <a:p>
            <a:endParaRPr lang="fr-FR" dirty="0" smtClean="0"/>
          </a:p>
          <a:p>
            <a:r>
              <a:rPr lang="fr-FR" dirty="0" smtClean="0"/>
              <a:t>Exemples d’utilisation</a:t>
            </a:r>
          </a:p>
          <a:p>
            <a:endParaRPr lang="fr-FR" dirty="0" smtClean="0"/>
          </a:p>
          <a:p>
            <a:r>
              <a:rPr lang="fr-FR" dirty="0" smtClean="0"/>
              <a:t>Conclusion</a:t>
            </a:r>
            <a:endParaRPr lang="fr-FR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140968"/>
            <a:ext cx="3148176" cy="3188026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8128" y="620688"/>
            <a:ext cx="1584176" cy="1584176"/>
          </a:xfrm>
          <a:prstGeom prst="rect">
            <a:avLst/>
          </a:prstGeom>
          <a:effectLst>
            <a:softEdge rad="31750"/>
          </a:effectLst>
        </p:spPr>
      </p:pic>
    </p:spTree>
    <p:extLst>
      <p:ext uri="{BB962C8B-B14F-4D97-AF65-F5344CB8AC3E}">
        <p14:creationId xmlns:p14="http://schemas.microsoft.com/office/powerpoint/2010/main" val="27207569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7784" y="568189"/>
            <a:ext cx="6069360" cy="914400"/>
          </a:xfrm>
        </p:spPr>
        <p:txBody>
          <a:bodyPr/>
          <a:lstStyle/>
          <a:p>
            <a:r>
              <a:rPr lang="fr-FR" u="sng" dirty="0" smtClean="0"/>
              <a:t>Les montages :</a:t>
            </a:r>
            <a:endParaRPr lang="fr-FR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99792" y="1412776"/>
            <a:ext cx="6336704" cy="5112568"/>
          </a:xfrm>
        </p:spPr>
        <p:txBody>
          <a:bodyPr/>
          <a:lstStyle/>
          <a:p>
            <a:endParaRPr lang="fr-FR" dirty="0"/>
          </a:p>
          <a:p>
            <a:r>
              <a:rPr lang="fr-FR" dirty="0" smtClean="0"/>
              <a:t>Les roulements à cylindres ou à une rangée de billes :</a:t>
            </a:r>
          </a:p>
          <a:p>
            <a:pPr lvl="1"/>
            <a:r>
              <a:rPr lang="fr-FR" dirty="0" smtClean="0">
                <a:sym typeface="Wingdings" pitchFamily="2" charset="2"/>
              </a:rPr>
              <a:t> Soit le moyeu est fixe soit l’arbre est fixe</a:t>
            </a:r>
            <a:endParaRPr lang="fr-FR" dirty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/>
          </a:p>
          <a:p>
            <a:r>
              <a:rPr lang="fr-FR" dirty="0" smtClean="0"/>
              <a:t>Les roulements coniques ou à deux rangées de billes :</a:t>
            </a:r>
          </a:p>
          <a:p>
            <a:endParaRPr lang="fr-FR" dirty="0"/>
          </a:p>
          <a:p>
            <a:endParaRPr lang="fr-FR" dirty="0" smtClean="0"/>
          </a:p>
          <a:p>
            <a:endParaRPr lang="fr-F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/>
          </a:bodyPr>
          <a:lstStyle/>
          <a:p>
            <a:fld id="{D9E7290C-6A64-4B36-8936-04B81E33797C}" type="slidenum">
              <a:rPr lang="fr-FR" smtClean="0"/>
              <a:t>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ctr"/>
            <a:r>
              <a:rPr lang="fr-FR" sz="1400" dirty="0" smtClean="0"/>
              <a:t>Les guidages en rotation   -   BICK Guillaume et RADDENZATI David</a:t>
            </a:r>
            <a:endParaRPr lang="fr-FR" sz="1400" dirty="0"/>
          </a:p>
        </p:txBody>
      </p:sp>
      <p:sp>
        <p:nvSpPr>
          <p:cNvPr id="8" name="Rectangle 7"/>
          <p:cNvSpPr/>
          <p:nvPr/>
        </p:nvSpPr>
        <p:spPr>
          <a:xfrm>
            <a:off x="107504" y="548680"/>
            <a:ext cx="2304256" cy="597666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79512" y="620688"/>
            <a:ext cx="2232248" cy="5975336"/>
          </a:xfrm>
          <a:prstGeom prst="rect">
            <a:avLst/>
          </a:prstGeom>
        </p:spPr>
        <p:txBody>
          <a:bodyPr vert="horz" lIns="0" tIns="45720" rIns="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Char char="§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Char char="§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Introduction</a:t>
            </a:r>
          </a:p>
          <a:p>
            <a:pPr lvl="1"/>
            <a:r>
              <a:rPr lang="fr-FR" dirty="0" smtClean="0"/>
              <a:t>Fonctions</a:t>
            </a:r>
          </a:p>
          <a:p>
            <a:pPr lvl="1"/>
            <a:r>
              <a:rPr lang="fr-FR" dirty="0" smtClean="0"/>
              <a:t>Historique</a:t>
            </a:r>
          </a:p>
          <a:p>
            <a:endParaRPr lang="fr-FR" dirty="0" smtClean="0"/>
          </a:p>
          <a:p>
            <a:r>
              <a:rPr lang="fr-FR" dirty="0" smtClean="0"/>
              <a:t>I. Guidage par contact direct</a:t>
            </a:r>
          </a:p>
          <a:p>
            <a:endParaRPr lang="fr-FR" dirty="0" smtClean="0"/>
          </a:p>
          <a:p>
            <a:r>
              <a:rPr lang="fr-FR" b="1" dirty="0" smtClean="0"/>
              <a:t>II. Guidage par contact indirect</a:t>
            </a:r>
          </a:p>
          <a:p>
            <a:pPr lvl="1"/>
            <a:r>
              <a:rPr lang="fr-FR" dirty="0" smtClean="0"/>
              <a:t>1. Les roulements</a:t>
            </a:r>
          </a:p>
          <a:p>
            <a:pPr lvl="1"/>
            <a:r>
              <a:rPr lang="fr-FR" dirty="0" smtClean="0"/>
              <a:t>2. Les coussinets</a:t>
            </a:r>
          </a:p>
          <a:p>
            <a:pPr lvl="1"/>
            <a:r>
              <a:rPr lang="fr-FR" dirty="0">
                <a:solidFill>
                  <a:srgbClr val="00B0F0"/>
                </a:solidFill>
              </a:rPr>
              <a:t>3</a:t>
            </a:r>
            <a:r>
              <a:rPr lang="fr-FR" dirty="0" smtClean="0">
                <a:solidFill>
                  <a:srgbClr val="00B0F0"/>
                </a:solidFill>
              </a:rPr>
              <a:t>. Les montages</a:t>
            </a:r>
          </a:p>
          <a:p>
            <a:endParaRPr lang="fr-FR" dirty="0" smtClean="0"/>
          </a:p>
          <a:p>
            <a:r>
              <a:rPr lang="fr-FR" dirty="0" smtClean="0"/>
              <a:t>Exemples d’utilisation</a:t>
            </a:r>
          </a:p>
          <a:p>
            <a:endParaRPr lang="fr-FR" dirty="0" smtClean="0"/>
          </a:p>
          <a:p>
            <a:r>
              <a:rPr lang="fr-FR" dirty="0" smtClean="0"/>
              <a:t>Conclusion</a:t>
            </a:r>
            <a:endParaRPr lang="fr-FR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2636912"/>
            <a:ext cx="1152128" cy="135162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636912"/>
            <a:ext cx="836512" cy="135162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2636912"/>
            <a:ext cx="877264" cy="135453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2636909"/>
            <a:ext cx="858850" cy="135163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2050" y="4425093"/>
            <a:ext cx="1342310" cy="197194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4425093"/>
            <a:ext cx="1378317" cy="197194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4446560"/>
            <a:ext cx="1417928" cy="195048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90"/>
          <a:stretch/>
        </p:blipFill>
        <p:spPr>
          <a:xfrm>
            <a:off x="7463506" y="4425093"/>
            <a:ext cx="1577834" cy="1971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97607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7784" y="568189"/>
            <a:ext cx="6069360" cy="914400"/>
          </a:xfrm>
        </p:spPr>
        <p:txBody>
          <a:bodyPr/>
          <a:lstStyle/>
          <a:p>
            <a:r>
              <a:rPr lang="fr-FR" u="sng" dirty="0" smtClean="0"/>
              <a:t>Les montages :</a:t>
            </a:r>
            <a:endParaRPr lang="fr-FR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99792" y="1412776"/>
            <a:ext cx="6336704" cy="5112568"/>
          </a:xfrm>
        </p:spPr>
        <p:txBody>
          <a:bodyPr/>
          <a:lstStyle/>
          <a:p>
            <a:endParaRPr lang="fr-FR" dirty="0"/>
          </a:p>
          <a:p>
            <a:r>
              <a:rPr lang="fr-FR" dirty="0" smtClean="0"/>
              <a:t>Les différents montages des roulements obliques :</a:t>
            </a:r>
          </a:p>
          <a:p>
            <a:pPr lvl="1"/>
            <a:r>
              <a:rPr lang="fr-FR" dirty="0" smtClean="0"/>
              <a:t>Montage en X :</a:t>
            </a:r>
          </a:p>
          <a:p>
            <a:pPr lvl="1"/>
            <a:endParaRPr lang="fr-FR" dirty="0"/>
          </a:p>
          <a:p>
            <a:pPr lvl="1"/>
            <a:endParaRPr lang="fr-FR" dirty="0" smtClean="0"/>
          </a:p>
          <a:p>
            <a:pPr marL="457200" lvl="1" indent="0">
              <a:buNone/>
            </a:pPr>
            <a:endParaRPr lang="fr-FR" dirty="0" smtClean="0"/>
          </a:p>
          <a:p>
            <a:pPr lvl="1"/>
            <a:endParaRPr lang="fr-FR" dirty="0"/>
          </a:p>
          <a:p>
            <a:pPr lvl="1"/>
            <a:r>
              <a:rPr lang="fr-FR" dirty="0" smtClean="0"/>
              <a:t>Montage en O :</a:t>
            </a:r>
          </a:p>
          <a:p>
            <a:endParaRPr lang="fr-FR" dirty="0"/>
          </a:p>
          <a:p>
            <a:endParaRPr lang="fr-FR" dirty="0" smtClean="0"/>
          </a:p>
          <a:p>
            <a:endParaRPr lang="fr-F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/>
          </a:bodyPr>
          <a:lstStyle/>
          <a:p>
            <a:fld id="{D9E7290C-6A64-4B36-8936-04B81E33797C}" type="slidenum">
              <a:rPr lang="fr-FR" smtClean="0"/>
              <a:t>14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ctr"/>
            <a:r>
              <a:rPr lang="fr-FR" sz="1400" dirty="0" smtClean="0"/>
              <a:t>Les guidages en rotation   -   BICK Guillaume et RADDENZATI David</a:t>
            </a:r>
            <a:endParaRPr lang="fr-FR" sz="1400" dirty="0"/>
          </a:p>
        </p:txBody>
      </p:sp>
      <p:sp>
        <p:nvSpPr>
          <p:cNvPr id="8" name="Rectangle 7"/>
          <p:cNvSpPr/>
          <p:nvPr/>
        </p:nvSpPr>
        <p:spPr>
          <a:xfrm>
            <a:off x="107504" y="548680"/>
            <a:ext cx="2304256" cy="597666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79512" y="620688"/>
            <a:ext cx="2232248" cy="5975336"/>
          </a:xfrm>
          <a:prstGeom prst="rect">
            <a:avLst/>
          </a:prstGeom>
        </p:spPr>
        <p:txBody>
          <a:bodyPr vert="horz" lIns="0" tIns="45720" rIns="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Char char="§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Char char="§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Introduction</a:t>
            </a:r>
          </a:p>
          <a:p>
            <a:pPr lvl="1"/>
            <a:r>
              <a:rPr lang="fr-FR" dirty="0" smtClean="0"/>
              <a:t>Fonctions</a:t>
            </a:r>
          </a:p>
          <a:p>
            <a:pPr lvl="1"/>
            <a:r>
              <a:rPr lang="fr-FR" dirty="0" smtClean="0"/>
              <a:t>Historique</a:t>
            </a:r>
          </a:p>
          <a:p>
            <a:endParaRPr lang="fr-FR" dirty="0" smtClean="0"/>
          </a:p>
          <a:p>
            <a:r>
              <a:rPr lang="fr-FR" dirty="0" smtClean="0"/>
              <a:t>I. Guidage par contact direct</a:t>
            </a:r>
          </a:p>
          <a:p>
            <a:endParaRPr lang="fr-FR" dirty="0" smtClean="0"/>
          </a:p>
          <a:p>
            <a:r>
              <a:rPr lang="fr-FR" b="1" dirty="0" smtClean="0"/>
              <a:t>II. Guidage par contact indirect</a:t>
            </a:r>
          </a:p>
          <a:p>
            <a:pPr lvl="1"/>
            <a:r>
              <a:rPr lang="fr-FR" dirty="0" smtClean="0"/>
              <a:t>1. Les roulements</a:t>
            </a:r>
          </a:p>
          <a:p>
            <a:pPr lvl="1"/>
            <a:r>
              <a:rPr lang="fr-FR" dirty="0" smtClean="0"/>
              <a:t>2. Les coussinets</a:t>
            </a:r>
          </a:p>
          <a:p>
            <a:pPr lvl="1"/>
            <a:r>
              <a:rPr lang="fr-FR" dirty="0">
                <a:solidFill>
                  <a:srgbClr val="00B0F0"/>
                </a:solidFill>
              </a:rPr>
              <a:t>3</a:t>
            </a:r>
            <a:r>
              <a:rPr lang="fr-FR" dirty="0" smtClean="0">
                <a:solidFill>
                  <a:srgbClr val="00B0F0"/>
                </a:solidFill>
              </a:rPr>
              <a:t>. Les montages</a:t>
            </a:r>
          </a:p>
          <a:p>
            <a:endParaRPr lang="fr-FR" dirty="0" smtClean="0"/>
          </a:p>
          <a:p>
            <a:r>
              <a:rPr lang="fr-FR" dirty="0" smtClean="0"/>
              <a:t>Exemples d’utilisation</a:t>
            </a:r>
          </a:p>
          <a:p>
            <a:endParaRPr lang="fr-FR" dirty="0" smtClean="0"/>
          </a:p>
          <a:p>
            <a:r>
              <a:rPr lang="fr-FR" dirty="0" smtClean="0"/>
              <a:t>Conclusion</a:t>
            </a:r>
            <a:endParaRPr lang="fr-FR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9031" y="2276872"/>
            <a:ext cx="2234086" cy="188671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9031" y="4437112"/>
            <a:ext cx="2249313" cy="1920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25736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anchor="b"/>
          <a:lstStyle/>
          <a:p>
            <a:r>
              <a:rPr lang="fr-FR" dirty="0" smtClean="0"/>
              <a:t>Exemples d’utilisation</a:t>
            </a:r>
            <a:endParaRPr lang="fr-FR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9E7290C-6A64-4B36-8936-04B81E33797C}" type="slidenum">
              <a:rPr lang="fr-FR" smtClean="0"/>
              <a:t>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ctr"/>
            <a:r>
              <a:rPr lang="fr-FR" sz="1400" dirty="0" smtClean="0"/>
              <a:t>Les guidages en rotation   -   BICK Guillaume et RADDENZATI David</a:t>
            </a:r>
            <a:endParaRPr lang="fr-FR" sz="1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2438" y="662108"/>
            <a:ext cx="3611051" cy="449508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671634"/>
            <a:ext cx="3706763" cy="4485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39904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7784" y="568189"/>
            <a:ext cx="6069360" cy="914400"/>
          </a:xfrm>
        </p:spPr>
        <p:txBody>
          <a:bodyPr/>
          <a:lstStyle/>
          <a:p>
            <a:r>
              <a:rPr lang="fr-FR" u="sng" dirty="0" smtClean="0"/>
              <a:t>Exemples :</a:t>
            </a:r>
            <a:endParaRPr lang="fr-FR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99792" y="1412776"/>
            <a:ext cx="6336704" cy="5112568"/>
          </a:xfrm>
        </p:spPr>
        <p:txBody>
          <a:bodyPr/>
          <a:lstStyle/>
          <a:p>
            <a:endParaRPr lang="fr-FR" dirty="0"/>
          </a:p>
          <a:p>
            <a:endParaRPr lang="fr-FR" dirty="0"/>
          </a:p>
          <a:p>
            <a:endParaRPr lang="fr-FR" dirty="0" smtClean="0"/>
          </a:p>
          <a:p>
            <a:endParaRPr lang="fr-F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/>
          </a:bodyPr>
          <a:lstStyle/>
          <a:p>
            <a:fld id="{D9E7290C-6A64-4B36-8936-04B81E33797C}" type="slidenum">
              <a:rPr lang="fr-FR" smtClean="0"/>
              <a:t>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ctr"/>
            <a:r>
              <a:rPr lang="fr-FR" sz="1400" dirty="0" smtClean="0"/>
              <a:t>Les guidages en rotation   -   BICK Guillaume et RADDENZATI David</a:t>
            </a:r>
            <a:endParaRPr lang="fr-FR" sz="1400" dirty="0"/>
          </a:p>
        </p:txBody>
      </p:sp>
      <p:sp>
        <p:nvSpPr>
          <p:cNvPr id="8" name="Rectangle 7"/>
          <p:cNvSpPr/>
          <p:nvPr/>
        </p:nvSpPr>
        <p:spPr>
          <a:xfrm>
            <a:off x="107504" y="548680"/>
            <a:ext cx="2304256" cy="597666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79512" y="620688"/>
            <a:ext cx="2232248" cy="5975336"/>
          </a:xfrm>
          <a:prstGeom prst="rect">
            <a:avLst/>
          </a:prstGeom>
        </p:spPr>
        <p:txBody>
          <a:bodyPr vert="horz" lIns="0" tIns="45720" rIns="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Char char="§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Char char="§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Introduction</a:t>
            </a:r>
          </a:p>
          <a:p>
            <a:pPr lvl="1"/>
            <a:r>
              <a:rPr lang="fr-FR" dirty="0" smtClean="0"/>
              <a:t>Fonctions</a:t>
            </a:r>
          </a:p>
          <a:p>
            <a:pPr lvl="1"/>
            <a:r>
              <a:rPr lang="fr-FR" dirty="0" smtClean="0"/>
              <a:t>Historique</a:t>
            </a:r>
          </a:p>
          <a:p>
            <a:endParaRPr lang="fr-FR" dirty="0" smtClean="0"/>
          </a:p>
          <a:p>
            <a:r>
              <a:rPr lang="fr-FR" dirty="0" smtClean="0"/>
              <a:t>I. Guidage par contact direct</a:t>
            </a:r>
          </a:p>
          <a:p>
            <a:endParaRPr lang="fr-FR" dirty="0" smtClean="0"/>
          </a:p>
          <a:p>
            <a:r>
              <a:rPr lang="fr-FR" dirty="0" smtClean="0"/>
              <a:t>II. Guidage par contact indirect</a:t>
            </a:r>
          </a:p>
          <a:p>
            <a:pPr lvl="1"/>
            <a:r>
              <a:rPr lang="fr-FR" dirty="0" smtClean="0"/>
              <a:t>1. Les roulements</a:t>
            </a:r>
          </a:p>
          <a:p>
            <a:pPr lvl="1"/>
            <a:r>
              <a:rPr lang="fr-FR" dirty="0" smtClean="0"/>
              <a:t>2. Les coussinets</a:t>
            </a:r>
          </a:p>
          <a:p>
            <a:pPr lvl="1"/>
            <a:r>
              <a:rPr lang="fr-FR" dirty="0"/>
              <a:t>3</a:t>
            </a:r>
            <a:r>
              <a:rPr lang="fr-FR" dirty="0" smtClean="0"/>
              <a:t>. Les montages</a:t>
            </a:r>
          </a:p>
          <a:p>
            <a:endParaRPr lang="fr-FR" dirty="0" smtClean="0"/>
          </a:p>
          <a:p>
            <a:r>
              <a:rPr lang="fr-FR" b="1" dirty="0" smtClean="0"/>
              <a:t>Exemples d’utilisation</a:t>
            </a:r>
          </a:p>
          <a:p>
            <a:endParaRPr lang="fr-FR" dirty="0" smtClean="0"/>
          </a:p>
          <a:p>
            <a:r>
              <a:rPr lang="fr-FR" dirty="0" smtClean="0"/>
              <a:t>Conclusion</a:t>
            </a:r>
            <a:endParaRPr lang="fr-FR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1484784"/>
            <a:ext cx="5705475" cy="4752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90226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7784" y="568189"/>
            <a:ext cx="6069360" cy="914400"/>
          </a:xfrm>
        </p:spPr>
        <p:txBody>
          <a:bodyPr/>
          <a:lstStyle/>
          <a:p>
            <a:r>
              <a:rPr lang="fr-FR" u="sng" dirty="0" smtClean="0"/>
              <a:t>Exemples :</a:t>
            </a:r>
            <a:endParaRPr lang="fr-FR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99792" y="1412776"/>
            <a:ext cx="6336704" cy="5112568"/>
          </a:xfrm>
        </p:spPr>
        <p:txBody>
          <a:bodyPr/>
          <a:lstStyle/>
          <a:p>
            <a:endParaRPr lang="fr-FR" dirty="0"/>
          </a:p>
          <a:p>
            <a:endParaRPr lang="fr-FR" dirty="0"/>
          </a:p>
          <a:p>
            <a:endParaRPr lang="fr-FR" dirty="0" smtClean="0"/>
          </a:p>
          <a:p>
            <a:endParaRPr lang="fr-F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/>
          </a:bodyPr>
          <a:lstStyle/>
          <a:p>
            <a:fld id="{D9E7290C-6A64-4B36-8936-04B81E33797C}" type="slidenum">
              <a:rPr lang="fr-FR" smtClean="0"/>
              <a:t>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ctr"/>
            <a:r>
              <a:rPr lang="fr-FR" sz="1400" dirty="0" smtClean="0"/>
              <a:t>Les guidages en rotation   -   BICK Guillaume et RADDENZATI David</a:t>
            </a:r>
            <a:endParaRPr lang="fr-FR" sz="1400" dirty="0"/>
          </a:p>
        </p:txBody>
      </p:sp>
      <p:sp>
        <p:nvSpPr>
          <p:cNvPr id="8" name="Rectangle 7"/>
          <p:cNvSpPr/>
          <p:nvPr/>
        </p:nvSpPr>
        <p:spPr>
          <a:xfrm>
            <a:off x="107504" y="548680"/>
            <a:ext cx="2304256" cy="597666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79512" y="620688"/>
            <a:ext cx="2232248" cy="5975336"/>
          </a:xfrm>
          <a:prstGeom prst="rect">
            <a:avLst/>
          </a:prstGeom>
        </p:spPr>
        <p:txBody>
          <a:bodyPr vert="horz" lIns="0" tIns="45720" rIns="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Char char="§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Char char="§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Introduction</a:t>
            </a:r>
          </a:p>
          <a:p>
            <a:pPr lvl="1"/>
            <a:r>
              <a:rPr lang="fr-FR" dirty="0" smtClean="0"/>
              <a:t>Fonctions</a:t>
            </a:r>
          </a:p>
          <a:p>
            <a:pPr lvl="1"/>
            <a:r>
              <a:rPr lang="fr-FR" dirty="0" smtClean="0"/>
              <a:t>Historique</a:t>
            </a:r>
          </a:p>
          <a:p>
            <a:endParaRPr lang="fr-FR" dirty="0" smtClean="0"/>
          </a:p>
          <a:p>
            <a:r>
              <a:rPr lang="fr-FR" dirty="0" smtClean="0"/>
              <a:t>I. Guidage par contact direct</a:t>
            </a:r>
          </a:p>
          <a:p>
            <a:endParaRPr lang="fr-FR" dirty="0" smtClean="0"/>
          </a:p>
          <a:p>
            <a:r>
              <a:rPr lang="fr-FR" dirty="0" smtClean="0"/>
              <a:t>II. Guidage par contact indirect</a:t>
            </a:r>
          </a:p>
          <a:p>
            <a:pPr lvl="1"/>
            <a:r>
              <a:rPr lang="fr-FR" dirty="0" smtClean="0"/>
              <a:t>1. Les roulements</a:t>
            </a:r>
          </a:p>
          <a:p>
            <a:pPr lvl="1"/>
            <a:r>
              <a:rPr lang="fr-FR" dirty="0" smtClean="0"/>
              <a:t>2. Les coussinets</a:t>
            </a:r>
          </a:p>
          <a:p>
            <a:pPr lvl="1"/>
            <a:r>
              <a:rPr lang="fr-FR" dirty="0"/>
              <a:t>3</a:t>
            </a:r>
            <a:r>
              <a:rPr lang="fr-FR" dirty="0" smtClean="0"/>
              <a:t>. Les montages</a:t>
            </a:r>
          </a:p>
          <a:p>
            <a:endParaRPr lang="fr-FR" dirty="0" smtClean="0"/>
          </a:p>
          <a:p>
            <a:r>
              <a:rPr lang="fr-FR" b="1" dirty="0" smtClean="0"/>
              <a:t>Exemples d’utilisation</a:t>
            </a:r>
          </a:p>
          <a:p>
            <a:endParaRPr lang="fr-FR" dirty="0" smtClean="0"/>
          </a:p>
          <a:p>
            <a:r>
              <a:rPr lang="fr-FR" dirty="0" smtClean="0"/>
              <a:t>Conclusion</a:t>
            </a:r>
            <a:endParaRPr lang="fr-FR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626825"/>
            <a:ext cx="41529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65423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7784" y="568189"/>
            <a:ext cx="6069360" cy="914400"/>
          </a:xfrm>
        </p:spPr>
        <p:txBody>
          <a:bodyPr/>
          <a:lstStyle/>
          <a:p>
            <a:r>
              <a:rPr lang="fr-FR" u="sng" dirty="0" smtClean="0"/>
              <a:t>Exemples :</a:t>
            </a:r>
            <a:endParaRPr lang="fr-FR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99792" y="1412776"/>
            <a:ext cx="6336704" cy="5112568"/>
          </a:xfrm>
        </p:spPr>
        <p:txBody>
          <a:bodyPr/>
          <a:lstStyle/>
          <a:p>
            <a:endParaRPr lang="fr-FR" dirty="0"/>
          </a:p>
          <a:p>
            <a:endParaRPr lang="fr-FR" dirty="0"/>
          </a:p>
          <a:p>
            <a:endParaRPr lang="fr-FR" dirty="0" smtClean="0"/>
          </a:p>
          <a:p>
            <a:endParaRPr lang="fr-F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/>
          </a:bodyPr>
          <a:lstStyle/>
          <a:p>
            <a:fld id="{D9E7290C-6A64-4B36-8936-04B81E33797C}" type="slidenum">
              <a:rPr lang="fr-FR" smtClean="0"/>
              <a:t>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ctr"/>
            <a:r>
              <a:rPr lang="fr-FR" sz="1400" dirty="0" smtClean="0"/>
              <a:t>Les guidages en rotation   -   BICK Guillaume et RADDENZATI David</a:t>
            </a:r>
            <a:endParaRPr lang="fr-FR" sz="1400" dirty="0"/>
          </a:p>
        </p:txBody>
      </p:sp>
      <p:sp>
        <p:nvSpPr>
          <p:cNvPr id="8" name="Rectangle 7"/>
          <p:cNvSpPr/>
          <p:nvPr/>
        </p:nvSpPr>
        <p:spPr>
          <a:xfrm>
            <a:off x="107504" y="548680"/>
            <a:ext cx="2304256" cy="597666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79512" y="620688"/>
            <a:ext cx="2232248" cy="5975336"/>
          </a:xfrm>
          <a:prstGeom prst="rect">
            <a:avLst/>
          </a:prstGeom>
        </p:spPr>
        <p:txBody>
          <a:bodyPr vert="horz" lIns="0" tIns="45720" rIns="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Char char="§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Char char="§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Introduction</a:t>
            </a:r>
          </a:p>
          <a:p>
            <a:pPr lvl="1"/>
            <a:r>
              <a:rPr lang="fr-FR" dirty="0" smtClean="0"/>
              <a:t>Fonctions</a:t>
            </a:r>
          </a:p>
          <a:p>
            <a:pPr lvl="1"/>
            <a:r>
              <a:rPr lang="fr-FR" dirty="0" smtClean="0"/>
              <a:t>Historique</a:t>
            </a:r>
          </a:p>
          <a:p>
            <a:endParaRPr lang="fr-FR" dirty="0" smtClean="0"/>
          </a:p>
          <a:p>
            <a:r>
              <a:rPr lang="fr-FR" dirty="0" smtClean="0"/>
              <a:t>I. Guidage par contact direct</a:t>
            </a:r>
          </a:p>
          <a:p>
            <a:endParaRPr lang="fr-FR" dirty="0" smtClean="0"/>
          </a:p>
          <a:p>
            <a:r>
              <a:rPr lang="fr-FR" dirty="0" smtClean="0"/>
              <a:t>II. Guidage par contact indirect</a:t>
            </a:r>
          </a:p>
          <a:p>
            <a:pPr lvl="1"/>
            <a:r>
              <a:rPr lang="fr-FR" dirty="0" smtClean="0"/>
              <a:t>1. Les roulements</a:t>
            </a:r>
          </a:p>
          <a:p>
            <a:pPr lvl="1"/>
            <a:r>
              <a:rPr lang="fr-FR" dirty="0" smtClean="0"/>
              <a:t>2. Les coussinets</a:t>
            </a:r>
          </a:p>
          <a:p>
            <a:pPr lvl="1"/>
            <a:r>
              <a:rPr lang="fr-FR" dirty="0"/>
              <a:t>3</a:t>
            </a:r>
            <a:r>
              <a:rPr lang="fr-FR" dirty="0" smtClean="0"/>
              <a:t>. Les montages</a:t>
            </a:r>
          </a:p>
          <a:p>
            <a:endParaRPr lang="fr-FR" dirty="0" smtClean="0"/>
          </a:p>
          <a:p>
            <a:r>
              <a:rPr lang="fr-FR" b="1" dirty="0" smtClean="0"/>
              <a:t>Exemples d’utilisation</a:t>
            </a:r>
          </a:p>
          <a:p>
            <a:endParaRPr lang="fr-FR" dirty="0" smtClean="0"/>
          </a:p>
          <a:p>
            <a:r>
              <a:rPr lang="fr-FR" dirty="0" smtClean="0"/>
              <a:t>Conclusion</a:t>
            </a:r>
            <a:endParaRPr lang="fr-FR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3428999"/>
            <a:ext cx="4762500" cy="2962275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1556792"/>
            <a:ext cx="2338356" cy="23383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965423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dirty="0" smtClean="0"/>
              <a:t>Les guidages en rotation   -   BICK Guillaume et RADDENZATI David</a:t>
            </a:r>
            <a:endParaRPr lang="fr-FR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8560" y="0"/>
            <a:ext cx="10281979" cy="685800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anchor="b"/>
          <a:lstStyle/>
          <a:p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Conclusion</a:t>
            </a:r>
            <a:endParaRPr lang="fr-FR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9E7290C-6A64-4B36-8936-04B81E33797C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54309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914400"/>
          </a:xfrm>
        </p:spPr>
        <p:txBody>
          <a:bodyPr/>
          <a:lstStyle/>
          <a:p>
            <a:r>
              <a:rPr lang="fr-FR" u="sng" dirty="0" smtClean="0"/>
              <a:t>Sommaire :</a:t>
            </a:r>
            <a:endParaRPr lang="fr-FR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4114800" cy="4144963"/>
          </a:xfrm>
        </p:spPr>
        <p:txBody>
          <a:bodyPr>
            <a:normAutofit fontScale="92500" lnSpcReduction="10000"/>
          </a:bodyPr>
          <a:lstStyle/>
          <a:p>
            <a:r>
              <a:rPr lang="fr-FR" dirty="0" smtClean="0">
                <a:solidFill>
                  <a:srgbClr val="002060"/>
                </a:solidFill>
              </a:rPr>
              <a:t>Introduction</a:t>
            </a:r>
            <a:endParaRPr lang="fr-FR" dirty="0">
              <a:solidFill>
                <a:srgbClr val="002060"/>
              </a:solidFill>
            </a:endParaRPr>
          </a:p>
          <a:p>
            <a:pPr lvl="1"/>
            <a:r>
              <a:rPr lang="fr-FR" dirty="0" smtClean="0"/>
              <a:t>Fonctions</a:t>
            </a:r>
          </a:p>
          <a:p>
            <a:pPr lvl="1"/>
            <a:r>
              <a:rPr lang="fr-FR" dirty="0" smtClean="0"/>
              <a:t>Historique</a:t>
            </a:r>
          </a:p>
          <a:p>
            <a:pPr lvl="1"/>
            <a:endParaRPr lang="fr-FR" dirty="0" smtClean="0"/>
          </a:p>
          <a:p>
            <a:r>
              <a:rPr lang="fr-FR" dirty="0" smtClean="0">
                <a:solidFill>
                  <a:srgbClr val="002060"/>
                </a:solidFill>
              </a:rPr>
              <a:t>I. Guidages par contact direct</a:t>
            </a:r>
            <a:endParaRPr lang="fr-FR" dirty="0">
              <a:solidFill>
                <a:srgbClr val="002060"/>
              </a:solidFill>
            </a:endParaRPr>
          </a:p>
          <a:p>
            <a:pPr lvl="1"/>
            <a:r>
              <a:rPr lang="fr-FR" dirty="0" smtClean="0"/>
              <a:t>Charnières</a:t>
            </a:r>
          </a:p>
          <a:p>
            <a:pPr lvl="1"/>
            <a:endParaRPr lang="fr-FR" dirty="0" smtClean="0"/>
          </a:p>
          <a:p>
            <a:r>
              <a:rPr lang="fr-FR" dirty="0" smtClean="0">
                <a:solidFill>
                  <a:srgbClr val="002060"/>
                </a:solidFill>
              </a:rPr>
              <a:t>II. Guidages par contact indirect</a:t>
            </a:r>
          </a:p>
          <a:p>
            <a:pPr lvl="1"/>
            <a:r>
              <a:rPr lang="fr-FR" dirty="0" smtClean="0"/>
              <a:t>1. Les roulements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fr-FR" dirty="0" smtClean="0"/>
              <a:t>Billes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fr-FR" dirty="0" smtClean="0"/>
              <a:t>Cylindres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fr-FR" dirty="0" smtClean="0"/>
              <a:t>« </a:t>
            </a:r>
            <a:r>
              <a:rPr lang="fr-FR" dirty="0" err="1" smtClean="0"/>
              <a:t>Silent</a:t>
            </a:r>
            <a:r>
              <a:rPr lang="fr-FR" dirty="0" smtClean="0"/>
              <a:t> blocs »</a:t>
            </a:r>
          </a:p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/>
          </a:bodyPr>
          <a:lstStyle/>
          <a:p>
            <a:fld id="{D9E7290C-6A64-4B36-8936-04B81E33797C}" type="slidenum">
              <a:rPr lang="fr-FR" smtClean="0"/>
              <a:t>2</a:t>
            </a:fld>
            <a:endParaRPr lang="fr-FR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993704" y="1916832"/>
            <a:ext cx="4114800" cy="41449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Char char="§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Char char="§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fr-FR" dirty="0" smtClean="0"/>
          </a:p>
          <a:p>
            <a:pPr lvl="1"/>
            <a:r>
              <a:rPr lang="fr-FR" dirty="0"/>
              <a:t>2</a:t>
            </a:r>
            <a:r>
              <a:rPr lang="fr-FR" dirty="0" smtClean="0"/>
              <a:t>. Les coussinets</a:t>
            </a:r>
          </a:p>
          <a:p>
            <a:pPr lvl="1"/>
            <a:r>
              <a:rPr lang="fr-FR" dirty="0"/>
              <a:t>3</a:t>
            </a:r>
            <a:r>
              <a:rPr lang="fr-FR" dirty="0" smtClean="0"/>
              <a:t>. Les montages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fr-FR" dirty="0" smtClean="0"/>
              <a:t>Roulements parallèles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fr-FR" dirty="0" smtClean="0"/>
              <a:t>Par contact oblique</a:t>
            </a:r>
            <a:endParaRPr lang="fr-FR" dirty="0"/>
          </a:p>
          <a:p>
            <a:endParaRPr lang="fr-FR" dirty="0" smtClean="0"/>
          </a:p>
          <a:p>
            <a:r>
              <a:rPr lang="fr-FR" dirty="0" smtClean="0">
                <a:solidFill>
                  <a:srgbClr val="002060"/>
                </a:solidFill>
              </a:rPr>
              <a:t>Exemples d’utilisation</a:t>
            </a:r>
          </a:p>
          <a:p>
            <a:endParaRPr lang="fr-FR" dirty="0">
              <a:solidFill>
                <a:srgbClr val="002060"/>
              </a:solidFill>
            </a:endParaRPr>
          </a:p>
          <a:p>
            <a:r>
              <a:rPr lang="fr-FR" dirty="0" smtClean="0">
                <a:solidFill>
                  <a:srgbClr val="002060"/>
                </a:solidFill>
              </a:rPr>
              <a:t>Conclusion</a:t>
            </a:r>
          </a:p>
          <a:p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ctr"/>
            <a:r>
              <a:rPr lang="fr-FR" sz="1400" dirty="0" smtClean="0"/>
              <a:t>Les guidages en rotation   -   BICK Guillaume et RADDENZATI David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30157609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/>
          <p:cNvSpPr>
            <a:spLocks noGrp="1"/>
          </p:cNvSpPr>
          <p:nvPr>
            <p:ph type="title"/>
          </p:nvPr>
        </p:nvSpPr>
        <p:spPr>
          <a:xfrm>
            <a:off x="446856" y="3573016"/>
            <a:ext cx="8229600" cy="1994520"/>
          </a:xfrm>
        </p:spPr>
        <p:txBody>
          <a:bodyPr>
            <a:normAutofit fontScale="90000"/>
          </a:bodyPr>
          <a:lstStyle/>
          <a:p>
            <a:pPr algn="ctr"/>
            <a:r>
              <a:rPr lang="fr-FR" sz="7300" dirty="0" smtClean="0"/>
              <a:t>FIN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/>
              <a:t/>
            </a:r>
            <a:br>
              <a:rPr lang="fr-FR" dirty="0"/>
            </a:br>
            <a:r>
              <a:rPr lang="fr-FR" dirty="0" smtClean="0"/>
              <a:t>Merci de votre attention !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/>
          </a:bodyPr>
          <a:lstStyle/>
          <a:p>
            <a:fld id="{D9E7290C-6A64-4B36-8936-04B81E33797C}" type="slidenum">
              <a:rPr lang="fr-FR" smtClean="0"/>
              <a:t>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ctr"/>
            <a:r>
              <a:rPr lang="fr-FR" sz="1400" dirty="0" smtClean="0"/>
              <a:t>Les guidages en rotation   -   BICK Guillaume et RADDENZATI David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20678907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Introduction</a:t>
            </a:r>
            <a:endParaRPr lang="fr-FR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/>
          </a:bodyPr>
          <a:lstStyle/>
          <a:p>
            <a:fld id="{D9E7290C-6A64-4B36-8936-04B81E33797C}" type="slidenum">
              <a:rPr lang="fr-FR" smtClean="0"/>
              <a:t>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ctr"/>
            <a:r>
              <a:rPr lang="fr-FR" sz="1400" dirty="0" smtClean="0"/>
              <a:t>Les guidages en rotation   -   BICK Guillaume et RADDENZATI David</a:t>
            </a:r>
            <a:endParaRPr lang="fr-FR" sz="14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859213"/>
            <a:ext cx="4642048" cy="3864505"/>
          </a:xfrm>
          <a:prstGeom prst="rect">
            <a:avLst/>
          </a:prstGeom>
          <a:effectLst>
            <a:softEdge rad="31750"/>
          </a:effectLst>
        </p:spPr>
      </p:pic>
    </p:spTree>
    <p:extLst>
      <p:ext uri="{BB962C8B-B14F-4D97-AF65-F5344CB8AC3E}">
        <p14:creationId xmlns:p14="http://schemas.microsoft.com/office/powerpoint/2010/main" val="34681212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7784" y="568189"/>
            <a:ext cx="6069360" cy="914400"/>
          </a:xfrm>
        </p:spPr>
        <p:txBody>
          <a:bodyPr/>
          <a:lstStyle/>
          <a:p>
            <a:r>
              <a:rPr lang="fr-FR" u="sng" dirty="0" smtClean="0"/>
              <a:t>Fonctions :</a:t>
            </a:r>
            <a:endParaRPr lang="fr-FR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99792" y="1412776"/>
            <a:ext cx="6336704" cy="5112568"/>
          </a:xfrm>
        </p:spPr>
        <p:txBody>
          <a:bodyPr/>
          <a:lstStyle/>
          <a:p>
            <a:endParaRPr lang="fr-FR" dirty="0" err="1"/>
          </a:p>
          <a:p>
            <a:r>
              <a:rPr lang="fr-FR" sz="2400" dirty="0" smtClean="0"/>
              <a:t>Assurer une liaison pivot entre deux pièces</a:t>
            </a:r>
            <a:endParaRPr lang="fr-FR" sz="2400" dirty="0"/>
          </a:p>
          <a:p>
            <a:pPr lvl="1"/>
            <a:r>
              <a:rPr lang="fr-FR" sz="1800" dirty="0" smtClean="0">
                <a:sym typeface="Wingdings" pitchFamily="2" charset="2"/>
              </a:rPr>
              <a:t> </a:t>
            </a:r>
            <a:r>
              <a:rPr lang="fr-FR" sz="1800" dirty="0" smtClean="0"/>
              <a:t>Arbre et moyeu</a:t>
            </a:r>
          </a:p>
          <a:p>
            <a:endParaRPr lang="fr-FR" dirty="0" err="1"/>
          </a:p>
          <a:p>
            <a:r>
              <a:rPr lang="fr-FR" sz="2400" dirty="0" smtClean="0"/>
              <a:t>Réduire les frottements au maximum</a:t>
            </a:r>
          </a:p>
          <a:p>
            <a:endParaRPr lang="fr-FR" dirty="0"/>
          </a:p>
          <a:p>
            <a:r>
              <a:rPr lang="fr-FR" sz="2400" dirty="0" smtClean="0"/>
              <a:t>Résister aux contraintes du milieu de fonctionnement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/>
          </a:bodyPr>
          <a:lstStyle/>
          <a:p>
            <a:fld id="{D9E7290C-6A64-4B36-8936-04B81E33797C}" type="slidenum">
              <a:rPr lang="fr-FR" smtClean="0"/>
              <a:t>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ctr"/>
            <a:r>
              <a:rPr lang="fr-FR" sz="1400" dirty="0" smtClean="0"/>
              <a:t>Les guidages en rotation   -   BICK Guillaume et RADDENZATI David</a:t>
            </a:r>
            <a:endParaRPr lang="fr-FR" sz="1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4977" y="692696"/>
            <a:ext cx="1095375" cy="85725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07504" y="548680"/>
            <a:ext cx="2304256" cy="597666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79512" y="620688"/>
            <a:ext cx="2232248" cy="5975336"/>
          </a:xfrm>
          <a:prstGeom prst="rect">
            <a:avLst/>
          </a:prstGeom>
        </p:spPr>
        <p:txBody>
          <a:bodyPr vert="horz" lIns="0" tIns="45720" rIns="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Char char="§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Char char="§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 dirty="0" smtClean="0"/>
              <a:t>Introduction</a:t>
            </a:r>
          </a:p>
          <a:p>
            <a:pPr lvl="1"/>
            <a:r>
              <a:rPr lang="fr-FR" dirty="0" smtClean="0">
                <a:solidFill>
                  <a:srgbClr val="00B0F0"/>
                </a:solidFill>
              </a:rPr>
              <a:t>Fonctions</a:t>
            </a:r>
          </a:p>
          <a:p>
            <a:pPr lvl="1"/>
            <a:r>
              <a:rPr lang="fr-FR" dirty="0" smtClean="0"/>
              <a:t>Historique</a:t>
            </a:r>
          </a:p>
          <a:p>
            <a:endParaRPr lang="fr-FR" dirty="0" smtClean="0"/>
          </a:p>
          <a:p>
            <a:r>
              <a:rPr lang="fr-FR" dirty="0" smtClean="0"/>
              <a:t>I. Guidage par contact direct</a:t>
            </a:r>
          </a:p>
          <a:p>
            <a:endParaRPr lang="fr-FR" dirty="0" smtClean="0"/>
          </a:p>
          <a:p>
            <a:r>
              <a:rPr lang="fr-FR" dirty="0" smtClean="0"/>
              <a:t>II. Guidage par contact indirect</a:t>
            </a:r>
          </a:p>
          <a:p>
            <a:pPr lvl="1"/>
            <a:r>
              <a:rPr lang="fr-FR" dirty="0" smtClean="0"/>
              <a:t>1. Les roulements</a:t>
            </a:r>
          </a:p>
          <a:p>
            <a:pPr lvl="1"/>
            <a:r>
              <a:rPr lang="fr-FR" dirty="0"/>
              <a:t>2. Les coussinets</a:t>
            </a:r>
          </a:p>
          <a:p>
            <a:pPr lvl="1"/>
            <a:r>
              <a:rPr lang="fr-FR" dirty="0"/>
              <a:t>3</a:t>
            </a:r>
            <a:r>
              <a:rPr lang="fr-FR" dirty="0" smtClean="0"/>
              <a:t>. Les montages</a:t>
            </a:r>
          </a:p>
          <a:p>
            <a:endParaRPr lang="fr-FR" dirty="0" smtClean="0"/>
          </a:p>
          <a:p>
            <a:r>
              <a:rPr lang="fr-FR" dirty="0" smtClean="0"/>
              <a:t>Exemples d’utilisation</a:t>
            </a:r>
          </a:p>
          <a:p>
            <a:endParaRPr lang="fr-FR" dirty="0" smtClean="0"/>
          </a:p>
          <a:p>
            <a:r>
              <a:rPr lang="fr-FR" dirty="0" smtClean="0"/>
              <a:t>Conclusion</a:t>
            </a:r>
            <a:endParaRPr lang="fr-FR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5229200"/>
            <a:ext cx="3552825" cy="904875"/>
          </a:xfrm>
          <a:prstGeom prst="rect">
            <a:avLst/>
          </a:prstGeom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7606840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7784" y="568189"/>
            <a:ext cx="6069360" cy="914400"/>
          </a:xfrm>
        </p:spPr>
        <p:txBody>
          <a:bodyPr/>
          <a:lstStyle/>
          <a:p>
            <a:r>
              <a:rPr lang="fr-FR" u="sng" dirty="0" smtClean="0"/>
              <a:t>Historique :</a:t>
            </a:r>
            <a:endParaRPr lang="fr-FR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99792" y="1412776"/>
            <a:ext cx="6336704" cy="5112568"/>
          </a:xfrm>
        </p:spPr>
        <p:txBody>
          <a:bodyPr/>
          <a:lstStyle/>
          <a:p>
            <a:r>
              <a:rPr lang="fr-FR" dirty="0" smtClean="0"/>
              <a:t>Antiquité :</a:t>
            </a:r>
          </a:p>
          <a:p>
            <a:pPr lvl="1"/>
            <a:r>
              <a:rPr lang="fr-FR" dirty="0" smtClean="0"/>
              <a:t>Utilisation de rondins pour minimiser le frottement lors de déplacement d’objets lourds</a:t>
            </a:r>
            <a:endParaRPr lang="fr-FR" dirty="0"/>
          </a:p>
          <a:p>
            <a:endParaRPr lang="fr-FR" dirty="0" err="1" smtClean="0"/>
          </a:p>
          <a:p>
            <a:endParaRPr lang="fr-FR" dirty="0" err="1"/>
          </a:p>
          <a:p>
            <a:endParaRPr lang="fr-F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/>
          </a:bodyPr>
          <a:lstStyle/>
          <a:p>
            <a:fld id="{D9E7290C-6A64-4B36-8936-04B81E33797C}" type="slidenum">
              <a:rPr lang="fr-FR" smtClean="0"/>
              <a:t>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ctr"/>
            <a:r>
              <a:rPr lang="fr-FR" sz="1400" dirty="0" smtClean="0"/>
              <a:t>Les guidages en rotation   -   BICK Guillaume et RADDENZATI David</a:t>
            </a:r>
            <a:endParaRPr lang="fr-FR" sz="1400" dirty="0"/>
          </a:p>
        </p:txBody>
      </p:sp>
      <p:sp>
        <p:nvSpPr>
          <p:cNvPr id="8" name="Rectangle 7"/>
          <p:cNvSpPr/>
          <p:nvPr/>
        </p:nvSpPr>
        <p:spPr>
          <a:xfrm>
            <a:off x="107504" y="548680"/>
            <a:ext cx="2304256" cy="597666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79512" y="620688"/>
            <a:ext cx="2232248" cy="5975336"/>
          </a:xfrm>
          <a:prstGeom prst="rect">
            <a:avLst/>
          </a:prstGeom>
        </p:spPr>
        <p:txBody>
          <a:bodyPr vert="horz" lIns="0" tIns="45720" rIns="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Char char="§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Char char="§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 dirty="0" smtClean="0"/>
              <a:t>Introduction</a:t>
            </a:r>
          </a:p>
          <a:p>
            <a:pPr lvl="1"/>
            <a:r>
              <a:rPr lang="fr-FR" dirty="0" smtClean="0"/>
              <a:t>Fonctions</a:t>
            </a:r>
          </a:p>
          <a:p>
            <a:pPr lvl="1"/>
            <a:r>
              <a:rPr lang="fr-FR" dirty="0" smtClean="0">
                <a:solidFill>
                  <a:srgbClr val="00B0F0"/>
                </a:solidFill>
              </a:rPr>
              <a:t>Historique</a:t>
            </a:r>
          </a:p>
          <a:p>
            <a:endParaRPr lang="fr-FR" dirty="0" smtClean="0"/>
          </a:p>
          <a:p>
            <a:r>
              <a:rPr lang="fr-FR" dirty="0" smtClean="0"/>
              <a:t>I. Guidage par contact direct</a:t>
            </a:r>
          </a:p>
          <a:p>
            <a:endParaRPr lang="fr-FR" dirty="0" smtClean="0"/>
          </a:p>
          <a:p>
            <a:r>
              <a:rPr lang="fr-FR" dirty="0" smtClean="0"/>
              <a:t>II. Guidage par contact indirect</a:t>
            </a:r>
          </a:p>
          <a:p>
            <a:pPr lvl="1"/>
            <a:r>
              <a:rPr lang="fr-FR" dirty="0" smtClean="0"/>
              <a:t>1. Les roulements</a:t>
            </a:r>
          </a:p>
          <a:p>
            <a:pPr lvl="1"/>
            <a:r>
              <a:rPr lang="fr-FR" dirty="0"/>
              <a:t>2. Les coussinets</a:t>
            </a:r>
          </a:p>
          <a:p>
            <a:pPr lvl="1"/>
            <a:r>
              <a:rPr lang="fr-FR" dirty="0"/>
              <a:t>3</a:t>
            </a:r>
            <a:r>
              <a:rPr lang="fr-FR" dirty="0" smtClean="0"/>
              <a:t>. Les montages</a:t>
            </a:r>
          </a:p>
          <a:p>
            <a:endParaRPr lang="fr-FR" dirty="0" smtClean="0"/>
          </a:p>
          <a:p>
            <a:r>
              <a:rPr lang="fr-FR" dirty="0" smtClean="0"/>
              <a:t>Exemples d’utilisation</a:t>
            </a:r>
          </a:p>
          <a:p>
            <a:endParaRPr lang="fr-FR" dirty="0" smtClean="0"/>
          </a:p>
          <a:p>
            <a:r>
              <a:rPr lang="fr-FR" dirty="0" smtClean="0"/>
              <a:t>Conclusion</a:t>
            </a:r>
            <a:endParaRPr lang="fr-FR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2420888"/>
            <a:ext cx="6070600" cy="398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6491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7784" y="568189"/>
            <a:ext cx="6069360" cy="914400"/>
          </a:xfrm>
        </p:spPr>
        <p:txBody>
          <a:bodyPr/>
          <a:lstStyle/>
          <a:p>
            <a:r>
              <a:rPr lang="fr-FR" u="sng" dirty="0" smtClean="0"/>
              <a:t>Historique :</a:t>
            </a:r>
            <a:endParaRPr lang="fr-FR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99792" y="1412776"/>
            <a:ext cx="6336704" cy="5112568"/>
          </a:xfrm>
        </p:spPr>
        <p:txBody>
          <a:bodyPr/>
          <a:lstStyle/>
          <a:p>
            <a:endParaRPr lang="fr-FR" dirty="0" smtClean="0"/>
          </a:p>
          <a:p>
            <a:r>
              <a:rPr lang="fr-FR" dirty="0" smtClean="0"/>
              <a:t>XV° siècle  :</a:t>
            </a:r>
          </a:p>
          <a:p>
            <a:pPr lvl="1"/>
            <a:r>
              <a:rPr lang="fr-FR" dirty="0" smtClean="0"/>
              <a:t>Léonard de Vinci étudie des moyens de réduire les frottements lors des mouvements de rotation.</a:t>
            </a:r>
          </a:p>
          <a:p>
            <a:pPr lvl="2"/>
            <a:r>
              <a:rPr lang="fr-FR" dirty="0" smtClean="0">
                <a:sym typeface="Wingdings" pitchFamily="2" charset="2"/>
              </a:rPr>
              <a:t> Lubrification et concepts des premiers roulements.</a:t>
            </a:r>
            <a:endParaRPr lang="fr-FR" dirty="0"/>
          </a:p>
          <a:p>
            <a:endParaRPr lang="fr-FR" dirty="0" err="1" smtClean="0"/>
          </a:p>
          <a:p>
            <a:r>
              <a:rPr lang="fr-FR" dirty="0" smtClean="0"/>
              <a:t>Fin du XVIII° siècle :</a:t>
            </a:r>
          </a:p>
          <a:p>
            <a:pPr lvl="1"/>
            <a:r>
              <a:rPr lang="fr-FR" dirty="0" smtClean="0"/>
              <a:t>Les premiers roulement à billes sont fabriqués pour l’industrie naissante.</a:t>
            </a:r>
            <a:endParaRPr lang="fr-FR" dirty="0"/>
          </a:p>
          <a:p>
            <a:endParaRPr lang="fr-FR" dirty="0" smtClean="0"/>
          </a:p>
          <a:p>
            <a:r>
              <a:rPr lang="fr-FR" dirty="0" smtClean="0"/>
              <a:t>XIX° - XX° siècles :</a:t>
            </a:r>
          </a:p>
          <a:p>
            <a:pPr lvl="1"/>
            <a:r>
              <a:rPr lang="fr-FR" dirty="0" smtClean="0"/>
              <a:t>Perfectionnement et diversification des roulements.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/>
          </a:bodyPr>
          <a:lstStyle/>
          <a:p>
            <a:fld id="{D9E7290C-6A64-4B36-8936-04B81E33797C}" type="slidenum">
              <a:rPr lang="fr-FR" smtClean="0"/>
              <a:t>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ctr"/>
            <a:r>
              <a:rPr lang="fr-FR" sz="1400" dirty="0" smtClean="0"/>
              <a:t>Les guidages en rotation   -   BICK Guillaume et RADDENZATI David</a:t>
            </a:r>
            <a:endParaRPr lang="fr-FR" sz="1400" dirty="0"/>
          </a:p>
        </p:txBody>
      </p:sp>
      <p:sp>
        <p:nvSpPr>
          <p:cNvPr id="8" name="Rectangle 7"/>
          <p:cNvSpPr/>
          <p:nvPr/>
        </p:nvSpPr>
        <p:spPr>
          <a:xfrm>
            <a:off x="107504" y="548680"/>
            <a:ext cx="2304256" cy="597666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79512" y="620688"/>
            <a:ext cx="2232248" cy="5975336"/>
          </a:xfrm>
          <a:prstGeom prst="rect">
            <a:avLst/>
          </a:prstGeom>
        </p:spPr>
        <p:txBody>
          <a:bodyPr vert="horz" lIns="0" tIns="45720" rIns="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Char char="§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Char char="§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 dirty="0" smtClean="0"/>
              <a:t>Introduction</a:t>
            </a:r>
          </a:p>
          <a:p>
            <a:pPr lvl="1"/>
            <a:r>
              <a:rPr lang="fr-FR" dirty="0" smtClean="0"/>
              <a:t>Fonctions</a:t>
            </a:r>
          </a:p>
          <a:p>
            <a:pPr lvl="1"/>
            <a:r>
              <a:rPr lang="fr-FR" dirty="0" smtClean="0">
                <a:solidFill>
                  <a:srgbClr val="00B0F0"/>
                </a:solidFill>
              </a:rPr>
              <a:t>Historique</a:t>
            </a:r>
          </a:p>
          <a:p>
            <a:endParaRPr lang="fr-FR" dirty="0" smtClean="0"/>
          </a:p>
          <a:p>
            <a:r>
              <a:rPr lang="fr-FR" dirty="0" smtClean="0"/>
              <a:t>I. Guidage par contact direct</a:t>
            </a:r>
          </a:p>
          <a:p>
            <a:endParaRPr lang="fr-FR" dirty="0" smtClean="0"/>
          </a:p>
          <a:p>
            <a:r>
              <a:rPr lang="fr-FR" dirty="0" smtClean="0"/>
              <a:t>II. Guidage par contact indirect</a:t>
            </a:r>
          </a:p>
          <a:p>
            <a:pPr lvl="1"/>
            <a:r>
              <a:rPr lang="fr-FR" dirty="0" smtClean="0"/>
              <a:t>1. Les roulements</a:t>
            </a:r>
          </a:p>
          <a:p>
            <a:pPr lvl="1"/>
            <a:r>
              <a:rPr lang="fr-FR" dirty="0"/>
              <a:t>2. Les coussinets</a:t>
            </a:r>
          </a:p>
          <a:p>
            <a:pPr lvl="1"/>
            <a:r>
              <a:rPr lang="fr-FR" dirty="0"/>
              <a:t>3</a:t>
            </a:r>
            <a:r>
              <a:rPr lang="fr-FR" dirty="0" smtClean="0"/>
              <a:t>. Les montages</a:t>
            </a:r>
          </a:p>
          <a:p>
            <a:endParaRPr lang="fr-FR" dirty="0" smtClean="0"/>
          </a:p>
          <a:p>
            <a:r>
              <a:rPr lang="fr-FR" dirty="0" smtClean="0"/>
              <a:t>Exemples d’utilisation</a:t>
            </a:r>
          </a:p>
          <a:p>
            <a:endParaRPr lang="fr-FR" dirty="0" smtClean="0"/>
          </a:p>
          <a:p>
            <a:r>
              <a:rPr lang="fr-FR" dirty="0" smtClean="0"/>
              <a:t>Conclusion</a:t>
            </a:r>
            <a:endParaRPr lang="fr-FR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652508"/>
            <a:ext cx="1314223" cy="137680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7852" y="4293096"/>
            <a:ext cx="1718444" cy="1448403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7605121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547664" y="5245101"/>
            <a:ext cx="7488832" cy="1155700"/>
          </a:xfrm>
        </p:spPr>
        <p:txBody>
          <a:bodyPr anchor="b">
            <a:normAutofit fontScale="90000"/>
          </a:bodyPr>
          <a:lstStyle/>
          <a:p>
            <a:r>
              <a:rPr lang="fr-FR" dirty="0" smtClean="0"/>
              <a:t>Guidage en rotation par contact direct</a:t>
            </a:r>
            <a:endParaRPr lang="fr-FR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9E7290C-6A64-4B36-8936-04B81E33797C}" type="slidenum">
              <a:rPr lang="fr-FR" smtClean="0"/>
              <a:t>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ctr"/>
            <a:r>
              <a:rPr lang="fr-FR" sz="1400" dirty="0" smtClean="0"/>
              <a:t>Les guidages en rotation   -   BICK Guillaume et RADDENZATI David</a:t>
            </a:r>
            <a:endParaRPr lang="fr-FR" sz="1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4382" y="260648"/>
            <a:ext cx="3687738" cy="2519774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924944"/>
            <a:ext cx="4642213" cy="2725589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16617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7784" y="568189"/>
            <a:ext cx="6069360" cy="914400"/>
          </a:xfrm>
        </p:spPr>
        <p:txBody>
          <a:bodyPr/>
          <a:lstStyle/>
          <a:p>
            <a:r>
              <a:rPr lang="fr-FR" u="sng" dirty="0" smtClean="0"/>
              <a:t>Contact direct :</a:t>
            </a:r>
            <a:endParaRPr lang="fr-FR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99792" y="1412776"/>
            <a:ext cx="6336704" cy="5112568"/>
          </a:xfrm>
        </p:spPr>
        <p:txBody>
          <a:bodyPr/>
          <a:lstStyle/>
          <a:p>
            <a:endParaRPr lang="fr-FR" dirty="0" smtClean="0"/>
          </a:p>
          <a:p>
            <a:r>
              <a:rPr lang="fr-FR" dirty="0" smtClean="0"/>
              <a:t>L’arbre et le moyeu sont en contact direct, mais on utilise des astuces de montage pour minimiser les frottements</a:t>
            </a:r>
          </a:p>
          <a:p>
            <a:endParaRPr lang="fr-FR" dirty="0" smtClean="0"/>
          </a:p>
          <a:p>
            <a:r>
              <a:rPr lang="fr-FR" dirty="0" smtClean="0"/>
              <a:t>Charnières :</a:t>
            </a:r>
          </a:p>
          <a:p>
            <a:pPr lvl="1"/>
            <a:endParaRPr lang="fr-F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>
            <a:normAutofit/>
          </a:bodyPr>
          <a:lstStyle/>
          <a:p>
            <a:fld id="{D9E7290C-6A64-4B36-8936-04B81E33797C}" type="slidenum">
              <a:rPr lang="fr-FR" smtClean="0"/>
              <a:t>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ctr"/>
            <a:r>
              <a:rPr lang="fr-FR" sz="1400" dirty="0" smtClean="0"/>
              <a:t>Les guidages en rotation   -   BICK Guillaume et RADDENZATI David</a:t>
            </a:r>
            <a:endParaRPr lang="fr-FR" sz="1400" dirty="0"/>
          </a:p>
        </p:txBody>
      </p:sp>
      <p:sp>
        <p:nvSpPr>
          <p:cNvPr id="8" name="Rectangle 7"/>
          <p:cNvSpPr/>
          <p:nvPr/>
        </p:nvSpPr>
        <p:spPr>
          <a:xfrm>
            <a:off x="107504" y="548680"/>
            <a:ext cx="2304256" cy="597666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79512" y="620688"/>
            <a:ext cx="2232248" cy="5975336"/>
          </a:xfrm>
          <a:prstGeom prst="rect">
            <a:avLst/>
          </a:prstGeom>
        </p:spPr>
        <p:txBody>
          <a:bodyPr vert="horz" lIns="0" tIns="45720" rIns="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Char char="§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Char char="§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Introduction</a:t>
            </a:r>
          </a:p>
          <a:p>
            <a:pPr lvl="1"/>
            <a:r>
              <a:rPr lang="fr-FR" dirty="0" smtClean="0"/>
              <a:t>Fonctions</a:t>
            </a:r>
          </a:p>
          <a:p>
            <a:pPr lvl="1"/>
            <a:r>
              <a:rPr lang="fr-FR" dirty="0" smtClean="0"/>
              <a:t>Historique</a:t>
            </a:r>
          </a:p>
          <a:p>
            <a:endParaRPr lang="fr-FR" dirty="0" smtClean="0"/>
          </a:p>
          <a:p>
            <a:r>
              <a:rPr lang="fr-FR" b="1" dirty="0" smtClean="0"/>
              <a:t>I. Guidage par contact direct</a:t>
            </a:r>
          </a:p>
          <a:p>
            <a:endParaRPr lang="fr-FR" dirty="0" smtClean="0"/>
          </a:p>
          <a:p>
            <a:r>
              <a:rPr lang="fr-FR" dirty="0" smtClean="0"/>
              <a:t>II. Guidage par contact indirect</a:t>
            </a:r>
          </a:p>
          <a:p>
            <a:pPr lvl="1"/>
            <a:r>
              <a:rPr lang="fr-FR" dirty="0" smtClean="0"/>
              <a:t>1. Les roulements</a:t>
            </a:r>
          </a:p>
          <a:p>
            <a:pPr lvl="1"/>
            <a:r>
              <a:rPr lang="fr-FR" dirty="0"/>
              <a:t>2. Les coussinets</a:t>
            </a:r>
          </a:p>
          <a:p>
            <a:pPr lvl="1"/>
            <a:r>
              <a:rPr lang="fr-FR" dirty="0"/>
              <a:t>3</a:t>
            </a:r>
            <a:r>
              <a:rPr lang="fr-FR" dirty="0" smtClean="0"/>
              <a:t>. Les montages</a:t>
            </a:r>
          </a:p>
          <a:p>
            <a:endParaRPr lang="fr-FR" dirty="0" smtClean="0"/>
          </a:p>
          <a:p>
            <a:r>
              <a:rPr lang="fr-FR" dirty="0" smtClean="0"/>
              <a:t>Exemples d’utilisation</a:t>
            </a:r>
          </a:p>
          <a:p>
            <a:endParaRPr lang="fr-FR" dirty="0" smtClean="0"/>
          </a:p>
          <a:p>
            <a:r>
              <a:rPr lang="fr-FR" dirty="0" smtClean="0"/>
              <a:t>Conclusion</a:t>
            </a:r>
            <a:endParaRPr lang="fr-FR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2780928"/>
            <a:ext cx="3486615" cy="3519508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3326" y="3861048"/>
            <a:ext cx="2202964" cy="2129532"/>
          </a:xfrm>
          <a:prstGeom prst="rect">
            <a:avLst/>
          </a:prstGeom>
          <a:effectLst>
            <a:softEdge rad="31750"/>
          </a:effectLst>
        </p:spPr>
      </p:pic>
    </p:spTree>
    <p:extLst>
      <p:ext uri="{BB962C8B-B14F-4D97-AF65-F5344CB8AC3E}">
        <p14:creationId xmlns:p14="http://schemas.microsoft.com/office/powerpoint/2010/main" val="37333444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475656" y="5301208"/>
            <a:ext cx="7524328" cy="1155700"/>
          </a:xfrm>
        </p:spPr>
        <p:txBody>
          <a:bodyPr anchor="b">
            <a:noAutofit/>
          </a:bodyPr>
          <a:lstStyle/>
          <a:p>
            <a:r>
              <a:rPr lang="fr-FR" sz="3600" dirty="0" smtClean="0"/>
              <a:t>Guidage en rotation par contact indirect</a:t>
            </a:r>
            <a:endParaRPr lang="fr-FR" sz="36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9E7290C-6A64-4B36-8936-04B81E33797C}" type="slidenum">
              <a:rPr lang="fr-FR" smtClean="0"/>
              <a:t>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ctr"/>
            <a:r>
              <a:rPr lang="fr-FR" sz="1400" dirty="0" smtClean="0"/>
              <a:t>Les guidages en rotation   -   BICK Guillaume et RADDENZATI David</a:t>
            </a:r>
            <a:endParaRPr lang="fr-FR" sz="14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836712"/>
            <a:ext cx="4406984" cy="4304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2608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cro">
  <a:themeElements>
    <a:clrScheme name="Macro">
      <a:dk1>
        <a:sysClr val="windowText" lastClr="000000"/>
      </a:dk1>
      <a:lt1>
        <a:sysClr val="window" lastClr="FFFFFF"/>
      </a:lt1>
      <a:dk2>
        <a:srgbClr val="3F3F4D"/>
      </a:dk2>
      <a:lt2>
        <a:srgbClr val="DDDDDD"/>
      </a:lt2>
      <a:accent1>
        <a:srgbClr val="A51009"/>
      </a:accent1>
      <a:accent2>
        <a:srgbClr val="DE7014"/>
      </a:accent2>
      <a:accent3>
        <a:srgbClr val="704836"/>
      </a:accent3>
      <a:accent4>
        <a:srgbClr val="F2B431"/>
      </a:accent4>
      <a:accent5>
        <a:srgbClr val="7F221D"/>
      </a:accent5>
      <a:accent6>
        <a:srgbClr val="CDAC77"/>
      </a:accent6>
      <a:hlink>
        <a:srgbClr val="F5B123"/>
      </a:hlink>
      <a:folHlink>
        <a:srgbClr val="E19B0B"/>
      </a:folHlink>
    </a:clrScheme>
    <a:fontScheme name="Macr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cr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300000"/>
              </a:schemeClr>
            </a:gs>
            <a:gs pos="100000">
              <a:schemeClr val="phClr">
                <a:tint val="80000"/>
                <a:satMod val="15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hade val="90000"/>
                <a:satMod val="300000"/>
              </a:schemeClr>
            </a:gs>
            <a:gs pos="100000">
              <a:schemeClr val="phClr">
                <a:satMod val="150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70000"/>
              </a:srgbClr>
            </a:outerShdw>
          </a:effectLst>
        </a:effectStyle>
        <a:effectStyle>
          <a:effectLst>
            <a:outerShdw blurRad="25400" dist="254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contourW="15875" prstMaterial="softmetal">
            <a:bevelT w="25400" h="19050" prst="angle"/>
            <a:contourClr>
              <a:schemeClr val="phClr">
                <a:shade val="30000"/>
              </a:schemeClr>
            </a:contourClr>
          </a:sp3d>
        </a:effectStyle>
        <a:effectStyle>
          <a:effectLst>
            <a:outerShdw blurRad="254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contourW="19050" prstMaterial="metal">
            <a:bevelT w="63500" h="31750" prst="angle"/>
            <a:contourClr>
              <a:schemeClr val="phClr">
                <a:shade val="25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7000"/>
                <a:shade val="93000"/>
                <a:satMod val="110000"/>
                <a:lumMod val="90000"/>
              </a:schemeClr>
            </a:gs>
            <a:gs pos="76000">
              <a:schemeClr val="phClr">
                <a:tint val="85000"/>
                <a:shade val="75000"/>
                <a:satMod val="120000"/>
              </a:schemeClr>
            </a:gs>
            <a:gs pos="100000">
              <a:schemeClr val="phClr">
                <a:tint val="86000"/>
                <a:shade val="50000"/>
                <a:satMod val="13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35000"/>
                <a:satMod val="146000"/>
                <a:lumMod val="101000"/>
              </a:schemeClr>
            </a:gs>
            <a:gs pos="26000">
              <a:schemeClr val="phClr">
                <a:tint val="96000"/>
                <a:shade val="96000"/>
                <a:satMod val="190000"/>
              </a:schemeClr>
            </a:gs>
            <a:gs pos="100000">
              <a:schemeClr val="phClr">
                <a:tint val="60000"/>
                <a:shade val="90000"/>
                <a:satMod val="22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TC101859866[[fn=Macro]]</Template>
  <TotalTime>230</TotalTime>
  <Words>914</Words>
  <Application>Microsoft Office PowerPoint</Application>
  <PresentationFormat>On-screen Show (4:3)</PresentationFormat>
  <Paragraphs>321</Paragraphs>
  <Slides>20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Macro</vt:lpstr>
      <vt:lpstr>Guidages en rotation</vt:lpstr>
      <vt:lpstr>Sommaire :</vt:lpstr>
      <vt:lpstr>Introduction</vt:lpstr>
      <vt:lpstr>Fonctions :</vt:lpstr>
      <vt:lpstr>Historique :</vt:lpstr>
      <vt:lpstr>Historique :</vt:lpstr>
      <vt:lpstr>Guidage en rotation par contact direct</vt:lpstr>
      <vt:lpstr>Contact direct :</vt:lpstr>
      <vt:lpstr>Guidage en rotation par contact indirect</vt:lpstr>
      <vt:lpstr>Les roulements :</vt:lpstr>
      <vt:lpstr>Les roulements :</vt:lpstr>
      <vt:lpstr>Les coussinets :</vt:lpstr>
      <vt:lpstr>Les montages :</vt:lpstr>
      <vt:lpstr>Les montages :</vt:lpstr>
      <vt:lpstr>Exemples d’utilisation</vt:lpstr>
      <vt:lpstr>Exemples :</vt:lpstr>
      <vt:lpstr>Exemples :</vt:lpstr>
      <vt:lpstr>Exemples :</vt:lpstr>
      <vt:lpstr>Conclusion</vt:lpstr>
      <vt:lpstr>FIN  Merci de votre attention 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Guillaume BICK</dc:creator>
  <cp:lastModifiedBy>Guillaume BICK</cp:lastModifiedBy>
  <cp:revision>19</cp:revision>
  <dcterms:created xsi:type="dcterms:W3CDTF">2012-03-19T19:00:19Z</dcterms:created>
  <dcterms:modified xsi:type="dcterms:W3CDTF">2012-03-19T22:51:16Z</dcterms:modified>
</cp:coreProperties>
</file>